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93" r:id="rId13"/>
    <p:sldId id="267" r:id="rId14"/>
    <p:sldId id="285" r:id="rId15"/>
    <p:sldId id="286" r:id="rId16"/>
    <p:sldId id="287" r:id="rId17"/>
    <p:sldId id="275" r:id="rId18"/>
    <p:sldId id="288" r:id="rId19"/>
    <p:sldId id="289" r:id="rId20"/>
    <p:sldId id="268" r:id="rId21"/>
    <p:sldId id="269" r:id="rId22"/>
    <p:sldId id="290" r:id="rId23"/>
    <p:sldId id="291" r:id="rId24"/>
    <p:sldId id="292" r:id="rId25"/>
    <p:sldId id="274" r:id="rId26"/>
  </p:sldIdLst>
  <p:sldSz cx="18288000" cy="10287000"/>
  <p:notesSz cx="6858000" cy="9144000"/>
  <p:embeddedFontLst>
    <p:embeddedFont>
      <p:font typeface="Helios" panose="020B0604020202020204" charset="0"/>
      <p:regular r:id="rId27"/>
    </p:embeddedFont>
    <p:embeddedFont>
      <p:font typeface="Helios Bold" panose="020B0604020202020204" charset="0"/>
      <p:regular r:id="rId28"/>
    </p:embeddedFont>
    <p:embeddedFont>
      <p:font typeface="TT Hoves Bold" panose="020B060402020202020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91" autoAdjust="0"/>
    <p:restoredTop sz="94622" autoAdjust="0"/>
  </p:normalViewPr>
  <p:slideViewPr>
    <p:cSldViewPr>
      <p:cViewPr varScale="1">
        <p:scale>
          <a:sx n="50" d="100"/>
          <a:sy n="50" d="100"/>
        </p:scale>
        <p:origin x="1013"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jpg>
</file>

<file path=ppt/media/image2.pn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slide" Target="slide2.xml"/><Relationship Id="rId5" Type="http://schemas.openxmlformats.org/officeDocument/2006/relationships/slide" Target="slide16.xml"/><Relationship Id="rId4" Type="http://schemas.openxmlformats.org/officeDocument/2006/relationships/slide" Target="slide15.xml"/></Relationships>
</file>

<file path=ppt/slides/_rels/slide14.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slide" Target="slide18.xml"/><Relationship Id="rId1" Type="http://schemas.openxmlformats.org/officeDocument/2006/relationships/slideLayout" Target="../slideLayouts/slideLayout7.xml"/><Relationship Id="rId4" Type="http://schemas.openxmlformats.org/officeDocument/2006/relationships/slide" Target="slide2.xml"/></Relationships>
</file>

<file path=ppt/slides/_rels/slide18.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3.xml"/><Relationship Id="rId7" Type="http://schemas.openxmlformats.org/officeDocument/2006/relationships/slide" Target="slide20.xm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slide" Target="slide17.xml"/><Relationship Id="rId5" Type="http://schemas.openxmlformats.org/officeDocument/2006/relationships/slide" Target="slide13.xml"/><Relationship Id="rId10" Type="http://schemas.openxmlformats.org/officeDocument/2006/relationships/slide" Target="slide24.xml"/><Relationship Id="rId4" Type="http://schemas.openxmlformats.org/officeDocument/2006/relationships/slide" Target="slide4.xml"/><Relationship Id="rId9" Type="http://schemas.openxmlformats.org/officeDocument/2006/relationships/slide" Target="slide23.xml"/></Relationships>
</file>

<file path=ppt/slides/_rels/slide20.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slide" Target="slide7.xml"/><Relationship Id="rId7" Type="http://schemas.openxmlformats.org/officeDocument/2006/relationships/image" Target="../media/image6.png"/><Relationship Id="rId2" Type="http://schemas.openxmlformats.org/officeDocument/2006/relationships/slide" Target="slide6.xml"/><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slide" Target="slide2.xml"/><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slide" Target="slide8.xml"/><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slide" Target="slide10.xml"/><Relationship Id="rId7" Type="http://schemas.openxmlformats.org/officeDocument/2006/relationships/image" Target="../media/image6.png"/><Relationship Id="rId12" Type="http://schemas.openxmlformats.org/officeDocument/2006/relationships/slide" Target="slide2.xml"/><Relationship Id="rId2" Type="http://schemas.openxmlformats.org/officeDocument/2006/relationships/slide" Target="slide9.xml"/><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slide" Target="slide11.xml"/><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slide" Target="slide12.xml"/><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7708610" y="-412494"/>
            <a:ext cx="18562305" cy="8555165"/>
            <a:chOff x="0" y="0"/>
            <a:chExt cx="406400" cy="187305"/>
          </a:xfrm>
        </p:grpSpPr>
        <p:sp>
          <p:nvSpPr>
            <p:cNvPr id="3" name="Freeform 3"/>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A20E20"/>
            </a:solidFill>
          </p:spPr>
        </p:sp>
        <p:sp>
          <p:nvSpPr>
            <p:cNvPr id="4" name="TextBox 4"/>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grpSp>
        <p:nvGrpSpPr>
          <p:cNvPr id="5" name="Group 5"/>
          <p:cNvGrpSpPr>
            <a:grpSpLocks noChangeAspect="1"/>
          </p:cNvGrpSpPr>
          <p:nvPr/>
        </p:nvGrpSpPr>
        <p:grpSpPr>
          <a:xfrm>
            <a:off x="9144000" y="2051466"/>
            <a:ext cx="12503082" cy="10287000"/>
            <a:chOff x="0" y="0"/>
            <a:chExt cx="6184570" cy="5088399"/>
          </a:xfrm>
        </p:grpSpPr>
        <p:sp>
          <p:nvSpPr>
            <p:cNvPr id="6" name="Freeform 6"/>
            <p:cNvSpPr/>
            <p:nvPr/>
          </p:nvSpPr>
          <p:spPr>
            <a:xfrm>
              <a:off x="0" y="0"/>
              <a:ext cx="6184570" cy="5088399"/>
            </a:xfrm>
            <a:custGeom>
              <a:avLst/>
              <a:gdLst/>
              <a:ahLst/>
              <a:cxnLst/>
              <a:rect l="l" t="t" r="r" b="b"/>
              <a:pathLst>
                <a:path w="6184570" h="5088399">
                  <a:moveTo>
                    <a:pt x="3433653" y="2544200"/>
                  </a:moveTo>
                  <a:lnTo>
                    <a:pt x="6184570" y="5088399"/>
                  </a:lnTo>
                  <a:lnTo>
                    <a:pt x="2750917" y="5088399"/>
                  </a:lnTo>
                  <a:lnTo>
                    <a:pt x="0" y="2544200"/>
                  </a:lnTo>
                  <a:lnTo>
                    <a:pt x="2750917" y="0"/>
                  </a:lnTo>
                  <a:lnTo>
                    <a:pt x="6184570" y="0"/>
                  </a:lnTo>
                  <a:lnTo>
                    <a:pt x="3433653" y="2544200"/>
                  </a:lnTo>
                  <a:close/>
                </a:path>
              </a:pathLst>
            </a:custGeom>
            <a:solidFill>
              <a:srgbClr val="FFFFFF"/>
            </a:solidFill>
          </p:spPr>
        </p:sp>
        <p:sp>
          <p:nvSpPr>
            <p:cNvPr id="7" name="Freeform 7"/>
            <p:cNvSpPr/>
            <p:nvPr/>
          </p:nvSpPr>
          <p:spPr>
            <a:xfrm>
              <a:off x="0" y="0"/>
              <a:ext cx="6184570" cy="5088399"/>
            </a:xfrm>
            <a:custGeom>
              <a:avLst/>
              <a:gdLst/>
              <a:ahLst/>
              <a:cxnLst/>
              <a:rect l="l" t="t" r="r" b="b"/>
              <a:pathLst>
                <a:path w="6184570" h="5088399">
                  <a:moveTo>
                    <a:pt x="3433653" y="2544200"/>
                  </a:moveTo>
                  <a:lnTo>
                    <a:pt x="6184570" y="5088399"/>
                  </a:lnTo>
                  <a:lnTo>
                    <a:pt x="2750917" y="5088399"/>
                  </a:lnTo>
                  <a:lnTo>
                    <a:pt x="0" y="2544200"/>
                  </a:lnTo>
                  <a:lnTo>
                    <a:pt x="2750917" y="0"/>
                  </a:lnTo>
                  <a:lnTo>
                    <a:pt x="6184570" y="0"/>
                  </a:lnTo>
                  <a:lnTo>
                    <a:pt x="3433653" y="2544200"/>
                  </a:lnTo>
                  <a:close/>
                </a:path>
              </a:pathLst>
            </a:custGeom>
            <a:blipFill>
              <a:blip r:embed="rId2"/>
              <a:stretch>
                <a:fillRect l="-11745" r="-11745"/>
              </a:stretch>
            </a:blipFill>
          </p:spPr>
        </p:sp>
      </p:grpSp>
      <p:grpSp>
        <p:nvGrpSpPr>
          <p:cNvPr id="8" name="Group 8"/>
          <p:cNvGrpSpPr/>
          <p:nvPr/>
        </p:nvGrpSpPr>
        <p:grpSpPr>
          <a:xfrm>
            <a:off x="9006848" y="6804594"/>
            <a:ext cx="7555842" cy="3482406"/>
            <a:chOff x="0" y="0"/>
            <a:chExt cx="406400" cy="187305"/>
          </a:xfrm>
        </p:grpSpPr>
        <p:sp>
          <p:nvSpPr>
            <p:cNvPr id="9" name="Freeform 9"/>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E8223B">
                <a:alpha val="80000"/>
              </a:srgbClr>
            </a:solidFill>
          </p:spPr>
        </p:sp>
        <p:sp>
          <p:nvSpPr>
            <p:cNvPr id="10" name="TextBox 10"/>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sp>
        <p:nvSpPr>
          <p:cNvPr id="11" name="TextBox 11"/>
          <p:cNvSpPr txBox="1"/>
          <p:nvPr/>
        </p:nvSpPr>
        <p:spPr>
          <a:xfrm>
            <a:off x="11729750" y="915293"/>
            <a:ext cx="5577175" cy="514351"/>
          </a:xfrm>
          <a:prstGeom prst="rect">
            <a:avLst/>
          </a:prstGeom>
        </p:spPr>
        <p:txBody>
          <a:bodyPr lIns="0" tIns="0" rIns="0" bIns="0" rtlCol="0" anchor="t">
            <a:spAutoFit/>
          </a:bodyPr>
          <a:lstStyle/>
          <a:p>
            <a:pPr algn="r">
              <a:lnSpc>
                <a:spcPts val="4199"/>
              </a:lnSpc>
            </a:pPr>
            <a:r>
              <a:rPr lang="en-US" sz="2999">
                <a:solidFill>
                  <a:srgbClr val="FFFFFF"/>
                </a:solidFill>
                <a:latin typeface="Helios"/>
                <a:ea typeface="Helios"/>
                <a:cs typeface="Helios"/>
                <a:sym typeface="Helios"/>
              </a:rPr>
              <a:t>23/08/2024</a:t>
            </a:r>
          </a:p>
        </p:txBody>
      </p:sp>
      <p:sp>
        <p:nvSpPr>
          <p:cNvPr id="12" name="TextBox 12"/>
          <p:cNvSpPr txBox="1"/>
          <p:nvPr/>
        </p:nvSpPr>
        <p:spPr>
          <a:xfrm>
            <a:off x="1028700" y="2535079"/>
            <a:ext cx="7282512" cy="4495800"/>
          </a:xfrm>
          <a:prstGeom prst="rect">
            <a:avLst/>
          </a:prstGeom>
        </p:spPr>
        <p:txBody>
          <a:bodyPr lIns="0" tIns="0" rIns="0" bIns="0" rtlCol="0" anchor="t">
            <a:spAutoFit/>
          </a:bodyPr>
          <a:lstStyle/>
          <a:p>
            <a:pPr algn="l">
              <a:lnSpc>
                <a:spcPts val="8880"/>
              </a:lnSpc>
            </a:pPr>
            <a:r>
              <a:rPr lang="en-US" sz="7400">
                <a:solidFill>
                  <a:srgbClr val="2A2E3A"/>
                </a:solidFill>
                <a:latin typeface="TT Hoves Bold"/>
                <a:ea typeface="TT Hoves Bold"/>
                <a:cs typeface="TT Hoves Bold"/>
                <a:sym typeface="TT Hoves Bold"/>
              </a:rPr>
              <a:t>Business Requirements Document (BRD) </a:t>
            </a:r>
          </a:p>
        </p:txBody>
      </p:sp>
      <p:sp>
        <p:nvSpPr>
          <p:cNvPr id="13" name="TextBox 13"/>
          <p:cNvSpPr txBox="1"/>
          <p:nvPr/>
        </p:nvSpPr>
        <p:spPr>
          <a:xfrm>
            <a:off x="1029001" y="8924850"/>
            <a:ext cx="5341620" cy="590525"/>
          </a:xfrm>
          <a:prstGeom prst="rect">
            <a:avLst/>
          </a:prstGeom>
        </p:spPr>
        <p:txBody>
          <a:bodyPr lIns="0" tIns="0" rIns="0" bIns="0" rtlCol="0" anchor="t">
            <a:spAutoFit/>
          </a:bodyPr>
          <a:lstStyle/>
          <a:p>
            <a:pPr algn="ctr">
              <a:lnSpc>
                <a:spcPts val="4726"/>
              </a:lnSpc>
              <a:spcBef>
                <a:spcPct val="0"/>
              </a:spcBef>
            </a:pPr>
            <a:r>
              <a:rPr lang="en-US" sz="3375" u="sng">
                <a:solidFill>
                  <a:srgbClr val="000000"/>
                </a:solidFill>
                <a:latin typeface="Helios"/>
                <a:ea typeface="Helios"/>
                <a:cs typeface="Helios"/>
                <a:sym typeface="Helios"/>
              </a:rPr>
              <a:t>Presented by - Akshit Goyal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188300" cy="10287000"/>
          </a:xfrm>
          <a:custGeom>
            <a:avLst/>
            <a:gdLst/>
            <a:ahLst/>
            <a:cxnLst/>
            <a:rect l="l" t="t" r="r" b="b"/>
            <a:pathLst>
              <a:path w="6188300" h="10287000">
                <a:moveTo>
                  <a:pt x="0" y="0"/>
                </a:moveTo>
                <a:lnTo>
                  <a:pt x="6188300" y="0"/>
                </a:lnTo>
                <a:lnTo>
                  <a:pt x="6188300" y="10287000"/>
                </a:lnTo>
                <a:lnTo>
                  <a:pt x="0" y="10287000"/>
                </a:lnTo>
                <a:lnTo>
                  <a:pt x="0" y="0"/>
                </a:lnTo>
                <a:close/>
              </a:path>
            </a:pathLst>
          </a:custGeom>
          <a:blipFill>
            <a:blip r:embed="rId2"/>
            <a:stretch>
              <a:fillRect r="-10822"/>
            </a:stretch>
          </a:blipFill>
        </p:spPr>
      </p:sp>
      <p:sp>
        <p:nvSpPr>
          <p:cNvPr id="3" name="TextBox 3"/>
          <p:cNvSpPr txBox="1"/>
          <p:nvPr/>
        </p:nvSpPr>
        <p:spPr>
          <a:xfrm>
            <a:off x="7480918" y="1838375"/>
            <a:ext cx="7285740" cy="2571750"/>
          </a:xfrm>
          <a:prstGeom prst="rect">
            <a:avLst/>
          </a:prstGeom>
        </p:spPr>
        <p:txBody>
          <a:bodyPr lIns="0" tIns="0" rIns="0" bIns="0" rtlCol="0" anchor="t">
            <a:spAutoFit/>
          </a:bodyPr>
          <a:lstStyle/>
          <a:p>
            <a:pPr algn="l">
              <a:lnSpc>
                <a:spcPts val="10199"/>
              </a:lnSpc>
            </a:pPr>
            <a:r>
              <a:rPr lang="en-US" sz="8499">
                <a:solidFill>
                  <a:srgbClr val="A20E20"/>
                </a:solidFill>
                <a:latin typeface="TT Hoves Bold"/>
                <a:ea typeface="TT Hoves Bold"/>
                <a:cs typeface="TT Hoves Bold"/>
                <a:sym typeface="TT Hoves Bold"/>
              </a:rPr>
              <a:t>Overtime Impact</a:t>
            </a:r>
          </a:p>
        </p:txBody>
      </p:sp>
      <p:grpSp>
        <p:nvGrpSpPr>
          <p:cNvPr id="4" name="Group 4"/>
          <p:cNvGrpSpPr/>
          <p:nvPr/>
        </p:nvGrpSpPr>
        <p:grpSpPr>
          <a:xfrm>
            <a:off x="6821670" y="5966205"/>
            <a:ext cx="11315022" cy="2257998"/>
            <a:chOff x="0" y="0"/>
            <a:chExt cx="15086696" cy="3010664"/>
          </a:xfrm>
        </p:grpSpPr>
        <p:grpSp>
          <p:nvGrpSpPr>
            <p:cNvPr id="5" name="Group 5"/>
            <p:cNvGrpSpPr/>
            <p:nvPr/>
          </p:nvGrpSpPr>
          <p:grpSpPr>
            <a:xfrm rot="-5400000">
              <a:off x="-243660" y="1191128"/>
              <a:ext cx="1115728" cy="628408"/>
              <a:chOff x="0" y="0"/>
              <a:chExt cx="812800" cy="457791"/>
            </a:xfrm>
          </p:grpSpPr>
          <p:sp>
            <p:nvSpPr>
              <p:cNvPr id="6" name="Freeform 6"/>
              <p:cNvSpPr/>
              <p:nvPr/>
            </p:nvSpPr>
            <p:spPr>
              <a:xfrm>
                <a:off x="0" y="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7" name="TextBox 7"/>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8" name="TextBox 8"/>
            <p:cNvSpPr txBox="1"/>
            <p:nvPr/>
          </p:nvSpPr>
          <p:spPr>
            <a:xfrm>
              <a:off x="1789665" y="-95250"/>
              <a:ext cx="13297032" cy="3105914"/>
            </a:xfrm>
            <a:prstGeom prst="rect">
              <a:avLst/>
            </a:prstGeom>
          </p:spPr>
          <p:txBody>
            <a:bodyPr lIns="0" tIns="0" rIns="0" bIns="0" rtlCol="0" anchor="t">
              <a:spAutoFit/>
            </a:bodyPr>
            <a:lstStyle/>
            <a:p>
              <a:pPr algn="l">
                <a:lnSpc>
                  <a:spcPts val="6268"/>
                </a:lnSpc>
              </a:pPr>
              <a:r>
                <a:rPr lang="en-US" sz="4477">
                  <a:solidFill>
                    <a:srgbClr val="2A2E3A"/>
                  </a:solidFill>
                  <a:latin typeface="Helios"/>
                  <a:ea typeface="Helios"/>
                  <a:cs typeface="Helios"/>
                  <a:sym typeface="Helios"/>
                </a:rPr>
                <a:t>Investigate the effects of overtime on   employee satisfaction and performance.</a:t>
              </a:r>
            </a:p>
          </p:txBody>
        </p:sp>
      </p:grpSp>
      <p:sp>
        <p:nvSpPr>
          <p:cNvPr id="9" name="TextBox 9"/>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grpSp>
        <p:nvGrpSpPr>
          <p:cNvPr id="15" name="Group 42">
            <a:extLst>
              <a:ext uri="{FF2B5EF4-FFF2-40B4-BE49-F238E27FC236}">
                <a16:creationId xmlns:a16="http://schemas.microsoft.com/office/drawing/2014/main" id="{8668E962-BDFC-0940-E0F9-818541BC21E6}"/>
              </a:ext>
            </a:extLst>
          </p:cNvPr>
          <p:cNvGrpSpPr/>
          <p:nvPr/>
        </p:nvGrpSpPr>
        <p:grpSpPr>
          <a:xfrm>
            <a:off x="13814230" y="9258300"/>
            <a:ext cx="5765006" cy="1028700"/>
            <a:chOff x="0" y="0"/>
            <a:chExt cx="7686674" cy="1371600"/>
          </a:xfrm>
        </p:grpSpPr>
        <p:grpSp>
          <p:nvGrpSpPr>
            <p:cNvPr id="16" name="Group 43">
              <a:extLst>
                <a:ext uri="{FF2B5EF4-FFF2-40B4-BE49-F238E27FC236}">
                  <a16:creationId xmlns:a16="http://schemas.microsoft.com/office/drawing/2014/main" id="{168F33D3-27BD-84C3-F216-C646E1477122}"/>
                </a:ext>
              </a:extLst>
            </p:cNvPr>
            <p:cNvGrpSpPr/>
            <p:nvPr/>
          </p:nvGrpSpPr>
          <p:grpSpPr>
            <a:xfrm>
              <a:off x="0" y="0"/>
              <a:ext cx="7686674" cy="1371600"/>
              <a:chOff x="0" y="0"/>
              <a:chExt cx="1049690" cy="187305"/>
            </a:xfrm>
          </p:grpSpPr>
          <p:sp>
            <p:nvSpPr>
              <p:cNvPr id="18" name="Freeform 44">
                <a:extLst>
                  <a:ext uri="{FF2B5EF4-FFF2-40B4-BE49-F238E27FC236}">
                    <a16:creationId xmlns:a16="http://schemas.microsoft.com/office/drawing/2014/main" id="{FF699596-FFBF-0248-BF92-015099341DF6}"/>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txBody>
              <a:bodyPr/>
              <a:lstStyle/>
              <a:p>
                <a:endParaRPr lang="en-IN" dirty="0"/>
              </a:p>
            </p:txBody>
          </p:sp>
          <p:sp>
            <p:nvSpPr>
              <p:cNvPr id="19" name="TextBox 45">
                <a:extLst>
                  <a:ext uri="{FF2B5EF4-FFF2-40B4-BE49-F238E27FC236}">
                    <a16:creationId xmlns:a16="http://schemas.microsoft.com/office/drawing/2014/main" id="{8E42F09C-6CC6-6E03-C761-F7E82C5DBC73}"/>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7" name="TextBox 46">
              <a:hlinkClick r:id="rId3" action="ppaction://hlinksldjump"/>
              <a:extLst>
                <a:ext uri="{FF2B5EF4-FFF2-40B4-BE49-F238E27FC236}">
                  <a16:creationId xmlns:a16="http://schemas.microsoft.com/office/drawing/2014/main" id="{EEC3253A-8D32-2CFC-27EF-4F055779511F}"/>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sz="1800" dirty="0">
                  <a:solidFill>
                    <a:srgbClr val="FFFFFF"/>
                  </a:solidFill>
                  <a:latin typeface="Helios Bold"/>
                  <a:ea typeface="Helios Bold"/>
                  <a:cs typeface="Helios Bold"/>
                  <a:sym typeface="Helios Bold"/>
                </a:rPr>
                <a:t>Back to Objective</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188300" cy="10287000"/>
          </a:xfrm>
          <a:custGeom>
            <a:avLst/>
            <a:gdLst/>
            <a:ahLst/>
            <a:cxnLst/>
            <a:rect l="l" t="t" r="r" b="b"/>
            <a:pathLst>
              <a:path w="6188300" h="10287000">
                <a:moveTo>
                  <a:pt x="0" y="0"/>
                </a:moveTo>
                <a:lnTo>
                  <a:pt x="6188300" y="0"/>
                </a:lnTo>
                <a:lnTo>
                  <a:pt x="6188300" y="10287000"/>
                </a:lnTo>
                <a:lnTo>
                  <a:pt x="0" y="10287000"/>
                </a:lnTo>
                <a:lnTo>
                  <a:pt x="0" y="0"/>
                </a:lnTo>
                <a:close/>
              </a:path>
            </a:pathLst>
          </a:custGeom>
          <a:blipFill>
            <a:blip r:embed="rId2"/>
            <a:stretch>
              <a:fillRect r="-10822"/>
            </a:stretch>
          </a:blipFill>
        </p:spPr>
      </p:sp>
      <p:sp>
        <p:nvSpPr>
          <p:cNvPr id="3" name="TextBox 3"/>
          <p:cNvSpPr txBox="1"/>
          <p:nvPr/>
        </p:nvSpPr>
        <p:spPr>
          <a:xfrm>
            <a:off x="7480918" y="1195437"/>
            <a:ext cx="7285740" cy="3857625"/>
          </a:xfrm>
          <a:prstGeom prst="rect">
            <a:avLst/>
          </a:prstGeom>
        </p:spPr>
        <p:txBody>
          <a:bodyPr lIns="0" tIns="0" rIns="0" bIns="0" rtlCol="0" anchor="t">
            <a:spAutoFit/>
          </a:bodyPr>
          <a:lstStyle/>
          <a:p>
            <a:pPr algn="l">
              <a:lnSpc>
                <a:spcPts val="10199"/>
              </a:lnSpc>
            </a:pPr>
            <a:r>
              <a:rPr lang="en-US" sz="8499">
                <a:solidFill>
                  <a:srgbClr val="A20E20"/>
                </a:solidFill>
                <a:latin typeface="TT Hoves Bold"/>
                <a:ea typeface="TT Hoves Bold"/>
                <a:cs typeface="TT Hoves Bold"/>
                <a:sym typeface="TT Hoves Bold"/>
              </a:rPr>
              <a:t>Marital Status Influence</a:t>
            </a:r>
          </a:p>
        </p:txBody>
      </p:sp>
      <p:grpSp>
        <p:nvGrpSpPr>
          <p:cNvPr id="4" name="Group 4"/>
          <p:cNvGrpSpPr/>
          <p:nvPr/>
        </p:nvGrpSpPr>
        <p:grpSpPr>
          <a:xfrm>
            <a:off x="6821670" y="5570917"/>
            <a:ext cx="11315022" cy="3048573"/>
            <a:chOff x="0" y="0"/>
            <a:chExt cx="15086696" cy="4064764"/>
          </a:xfrm>
        </p:grpSpPr>
        <p:grpSp>
          <p:nvGrpSpPr>
            <p:cNvPr id="5" name="Group 5"/>
            <p:cNvGrpSpPr/>
            <p:nvPr/>
          </p:nvGrpSpPr>
          <p:grpSpPr>
            <a:xfrm rot="-5400000">
              <a:off x="-243660" y="1718178"/>
              <a:ext cx="1115728" cy="628408"/>
              <a:chOff x="0" y="0"/>
              <a:chExt cx="812800" cy="457791"/>
            </a:xfrm>
          </p:grpSpPr>
          <p:sp>
            <p:nvSpPr>
              <p:cNvPr id="6" name="Freeform 6"/>
              <p:cNvSpPr/>
              <p:nvPr/>
            </p:nvSpPr>
            <p:spPr>
              <a:xfrm>
                <a:off x="0" y="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7" name="TextBox 7"/>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8" name="TextBox 8"/>
            <p:cNvSpPr txBox="1"/>
            <p:nvPr/>
          </p:nvSpPr>
          <p:spPr>
            <a:xfrm>
              <a:off x="1789665" y="-95250"/>
              <a:ext cx="13297032" cy="4160014"/>
            </a:xfrm>
            <a:prstGeom prst="rect">
              <a:avLst/>
            </a:prstGeom>
          </p:spPr>
          <p:txBody>
            <a:bodyPr lIns="0" tIns="0" rIns="0" bIns="0" rtlCol="0" anchor="t">
              <a:spAutoFit/>
            </a:bodyPr>
            <a:lstStyle/>
            <a:p>
              <a:pPr algn="l">
                <a:lnSpc>
                  <a:spcPts val="6268"/>
                </a:lnSpc>
              </a:pPr>
              <a:r>
                <a:rPr lang="en-US" sz="4477">
                  <a:solidFill>
                    <a:srgbClr val="2A2E3A"/>
                  </a:solidFill>
                  <a:latin typeface="Helios"/>
                  <a:ea typeface="Helios"/>
                  <a:cs typeface="Helios"/>
                  <a:sym typeface="Helios"/>
                </a:rPr>
                <a:t>Understand how marital status affects employee engagement and work behavior.</a:t>
              </a:r>
            </a:p>
            <a:p>
              <a:pPr algn="l">
                <a:lnSpc>
                  <a:spcPts val="6268"/>
                </a:lnSpc>
              </a:pPr>
              <a:endParaRPr lang="en-US" sz="4477">
                <a:solidFill>
                  <a:srgbClr val="2A2E3A"/>
                </a:solidFill>
                <a:latin typeface="Helios"/>
                <a:ea typeface="Helios"/>
                <a:cs typeface="Helios"/>
                <a:sym typeface="Helios"/>
              </a:endParaRPr>
            </a:p>
          </p:txBody>
        </p:sp>
      </p:grpSp>
      <p:sp>
        <p:nvSpPr>
          <p:cNvPr id="9" name="TextBox 9"/>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grpSp>
        <p:nvGrpSpPr>
          <p:cNvPr id="15" name="Group 42">
            <a:extLst>
              <a:ext uri="{FF2B5EF4-FFF2-40B4-BE49-F238E27FC236}">
                <a16:creationId xmlns:a16="http://schemas.microsoft.com/office/drawing/2014/main" id="{7E90B861-5729-EB11-6F50-4D17A75D95C0}"/>
              </a:ext>
            </a:extLst>
          </p:cNvPr>
          <p:cNvGrpSpPr/>
          <p:nvPr/>
        </p:nvGrpSpPr>
        <p:grpSpPr>
          <a:xfrm>
            <a:off x="13814230" y="9258300"/>
            <a:ext cx="5765006" cy="1028700"/>
            <a:chOff x="0" y="0"/>
            <a:chExt cx="7686674" cy="1371600"/>
          </a:xfrm>
        </p:grpSpPr>
        <p:grpSp>
          <p:nvGrpSpPr>
            <p:cNvPr id="16" name="Group 43">
              <a:extLst>
                <a:ext uri="{FF2B5EF4-FFF2-40B4-BE49-F238E27FC236}">
                  <a16:creationId xmlns:a16="http://schemas.microsoft.com/office/drawing/2014/main" id="{AC4544F6-2183-CB51-9281-A5640AE56479}"/>
                </a:ext>
              </a:extLst>
            </p:cNvPr>
            <p:cNvGrpSpPr/>
            <p:nvPr/>
          </p:nvGrpSpPr>
          <p:grpSpPr>
            <a:xfrm>
              <a:off x="0" y="0"/>
              <a:ext cx="7686674" cy="1371600"/>
              <a:chOff x="0" y="0"/>
              <a:chExt cx="1049690" cy="187305"/>
            </a:xfrm>
          </p:grpSpPr>
          <p:sp>
            <p:nvSpPr>
              <p:cNvPr id="18" name="Freeform 44">
                <a:extLst>
                  <a:ext uri="{FF2B5EF4-FFF2-40B4-BE49-F238E27FC236}">
                    <a16:creationId xmlns:a16="http://schemas.microsoft.com/office/drawing/2014/main" id="{83E51A62-2D91-5624-BA86-F6D3ABE024C7}"/>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txBody>
              <a:bodyPr/>
              <a:lstStyle/>
              <a:p>
                <a:endParaRPr lang="en-IN" dirty="0"/>
              </a:p>
            </p:txBody>
          </p:sp>
          <p:sp>
            <p:nvSpPr>
              <p:cNvPr id="19" name="TextBox 45">
                <a:extLst>
                  <a:ext uri="{FF2B5EF4-FFF2-40B4-BE49-F238E27FC236}">
                    <a16:creationId xmlns:a16="http://schemas.microsoft.com/office/drawing/2014/main" id="{22ECD628-E442-B6F5-8103-2F6E4587F37E}"/>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7" name="TextBox 46">
              <a:hlinkClick r:id="rId3" action="ppaction://hlinksldjump"/>
              <a:extLst>
                <a:ext uri="{FF2B5EF4-FFF2-40B4-BE49-F238E27FC236}">
                  <a16:creationId xmlns:a16="http://schemas.microsoft.com/office/drawing/2014/main" id="{1484807E-4CBA-5B6E-22B5-509E2C849552}"/>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sz="1800" dirty="0">
                  <a:solidFill>
                    <a:srgbClr val="FFFFFF"/>
                  </a:solidFill>
                  <a:latin typeface="Helios Bold"/>
                  <a:ea typeface="Helios Bold"/>
                  <a:cs typeface="Helios Bold"/>
                  <a:sym typeface="Helios Bold"/>
                </a:rPr>
                <a:t>Back to Objective</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188300" cy="10287000"/>
          </a:xfrm>
          <a:custGeom>
            <a:avLst/>
            <a:gdLst/>
            <a:ahLst/>
            <a:cxnLst/>
            <a:rect l="l" t="t" r="r" b="b"/>
            <a:pathLst>
              <a:path w="6188300" h="10287000">
                <a:moveTo>
                  <a:pt x="0" y="0"/>
                </a:moveTo>
                <a:lnTo>
                  <a:pt x="6188300" y="0"/>
                </a:lnTo>
                <a:lnTo>
                  <a:pt x="6188300" y="10287000"/>
                </a:lnTo>
                <a:lnTo>
                  <a:pt x="0" y="10287000"/>
                </a:lnTo>
                <a:lnTo>
                  <a:pt x="0" y="0"/>
                </a:lnTo>
                <a:close/>
              </a:path>
            </a:pathLst>
          </a:custGeom>
          <a:blipFill>
            <a:blip r:embed="rId2"/>
            <a:stretch>
              <a:fillRect r="-10822"/>
            </a:stretch>
          </a:blipFill>
        </p:spPr>
      </p:sp>
      <p:sp>
        <p:nvSpPr>
          <p:cNvPr id="3" name="TextBox 3"/>
          <p:cNvSpPr txBox="1"/>
          <p:nvPr/>
        </p:nvSpPr>
        <p:spPr>
          <a:xfrm>
            <a:off x="7543800" y="1644649"/>
            <a:ext cx="7285740" cy="2558970"/>
          </a:xfrm>
          <a:prstGeom prst="rect">
            <a:avLst/>
          </a:prstGeom>
        </p:spPr>
        <p:txBody>
          <a:bodyPr lIns="0" tIns="0" rIns="0" bIns="0" rtlCol="0" anchor="t">
            <a:spAutoFit/>
          </a:bodyPr>
          <a:lstStyle/>
          <a:p>
            <a:pPr algn="l">
              <a:lnSpc>
                <a:spcPts val="10199"/>
              </a:lnSpc>
            </a:pPr>
            <a:r>
              <a:rPr lang="en-IN" sz="8499" dirty="0">
                <a:solidFill>
                  <a:srgbClr val="A20E20"/>
                </a:solidFill>
                <a:latin typeface="TT Hoves Bold"/>
              </a:rPr>
              <a:t>Employee</a:t>
            </a: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8499" dirty="0">
                <a:solidFill>
                  <a:srgbClr val="A20E20"/>
                </a:solidFill>
                <a:latin typeface="TT Hoves Bold"/>
              </a:rPr>
              <a:t>Mobility</a:t>
            </a:r>
            <a:endParaRPr lang="en-US" sz="8499" dirty="0">
              <a:solidFill>
                <a:srgbClr val="A20E20"/>
              </a:solidFill>
              <a:latin typeface="TT Hoves Bold"/>
              <a:sym typeface="TT Hoves Bold"/>
            </a:endParaRPr>
          </a:p>
        </p:txBody>
      </p:sp>
      <p:grpSp>
        <p:nvGrpSpPr>
          <p:cNvPr id="4" name="Group 4"/>
          <p:cNvGrpSpPr/>
          <p:nvPr/>
        </p:nvGrpSpPr>
        <p:grpSpPr>
          <a:xfrm>
            <a:off x="6821670" y="5499480"/>
            <a:ext cx="11315023" cy="2347887"/>
            <a:chOff x="0" y="-95249"/>
            <a:chExt cx="15086697" cy="3130516"/>
          </a:xfrm>
        </p:grpSpPr>
        <p:grpSp>
          <p:nvGrpSpPr>
            <p:cNvPr id="5" name="Group 5"/>
            <p:cNvGrpSpPr/>
            <p:nvPr/>
          </p:nvGrpSpPr>
          <p:grpSpPr>
            <a:xfrm rot="-5400000">
              <a:off x="-243660" y="1718178"/>
              <a:ext cx="1115728" cy="628408"/>
              <a:chOff x="0" y="0"/>
              <a:chExt cx="812800" cy="457791"/>
            </a:xfrm>
          </p:grpSpPr>
          <p:sp>
            <p:nvSpPr>
              <p:cNvPr id="6" name="Freeform 6"/>
              <p:cNvSpPr/>
              <p:nvPr/>
            </p:nvSpPr>
            <p:spPr>
              <a:xfrm>
                <a:off x="0" y="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7" name="TextBox 7"/>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8" name="TextBox 8"/>
            <p:cNvSpPr txBox="1"/>
            <p:nvPr/>
          </p:nvSpPr>
          <p:spPr>
            <a:xfrm>
              <a:off x="1789665" y="-95249"/>
              <a:ext cx="13297032" cy="3130516"/>
            </a:xfrm>
            <a:prstGeom prst="rect">
              <a:avLst/>
            </a:prstGeom>
          </p:spPr>
          <p:txBody>
            <a:bodyPr lIns="0" tIns="0" rIns="0" bIns="0" rtlCol="0" anchor="t">
              <a:spAutoFit/>
            </a:bodyPr>
            <a:lstStyle/>
            <a:p>
              <a:pPr algn="l">
                <a:lnSpc>
                  <a:spcPts val="6268"/>
                </a:lnSpc>
              </a:pPr>
              <a:r>
                <a:rPr lang="en-IN" sz="4477" dirty="0">
                  <a:solidFill>
                    <a:srgbClr val="2A2E3A"/>
                  </a:solidFill>
                  <a:latin typeface="Helios"/>
                </a:rPr>
                <a:t>Track employee movement across departments and locations to</a:t>
              </a: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4477" dirty="0">
                  <a:solidFill>
                    <a:srgbClr val="2A2E3A"/>
                  </a:solidFill>
                  <a:latin typeface="Helios"/>
                </a:rPr>
                <a:t>optimize</a:t>
              </a: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4477" dirty="0">
                  <a:solidFill>
                    <a:srgbClr val="2A2E3A"/>
                  </a:solidFill>
                  <a:latin typeface="Helios"/>
                </a:rPr>
                <a:t>resource</a:t>
              </a: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4477" dirty="0">
                  <a:solidFill>
                    <a:srgbClr val="2A2E3A"/>
                  </a:solidFill>
                  <a:latin typeface="Helios"/>
                </a:rPr>
                <a:t>allocation</a:t>
              </a:r>
              <a:r>
                <a:rPr lang="en-IN" sz="1800" dirty="0">
                  <a:effectLst/>
                  <a:latin typeface="Aptos" panose="020B0004020202020204" pitchFamily="34" charset="0"/>
                  <a:ea typeface="Arial" panose="020B0604020202020204" pitchFamily="34" charset="0"/>
                  <a:cs typeface="Mangal" panose="02040503050203030202" pitchFamily="18" charset="0"/>
                </a:rPr>
                <a:t>.</a:t>
              </a:r>
              <a:endParaRPr lang="en-US" sz="4477" dirty="0">
                <a:solidFill>
                  <a:srgbClr val="2A2E3A"/>
                </a:solidFill>
                <a:latin typeface="Helios"/>
                <a:ea typeface="Helios"/>
                <a:cs typeface="Helios"/>
                <a:sym typeface="Helios"/>
              </a:endParaRPr>
            </a:p>
          </p:txBody>
        </p:sp>
      </p:grpSp>
      <p:sp>
        <p:nvSpPr>
          <p:cNvPr id="9" name="TextBox 9"/>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grpSp>
        <p:nvGrpSpPr>
          <p:cNvPr id="15" name="Group 42">
            <a:extLst>
              <a:ext uri="{FF2B5EF4-FFF2-40B4-BE49-F238E27FC236}">
                <a16:creationId xmlns:a16="http://schemas.microsoft.com/office/drawing/2014/main" id="{7E90B861-5729-EB11-6F50-4D17A75D95C0}"/>
              </a:ext>
            </a:extLst>
          </p:cNvPr>
          <p:cNvGrpSpPr/>
          <p:nvPr/>
        </p:nvGrpSpPr>
        <p:grpSpPr>
          <a:xfrm>
            <a:off x="13814230" y="9258300"/>
            <a:ext cx="5765006" cy="1028700"/>
            <a:chOff x="0" y="0"/>
            <a:chExt cx="7686674" cy="1371600"/>
          </a:xfrm>
        </p:grpSpPr>
        <p:grpSp>
          <p:nvGrpSpPr>
            <p:cNvPr id="16" name="Group 43">
              <a:extLst>
                <a:ext uri="{FF2B5EF4-FFF2-40B4-BE49-F238E27FC236}">
                  <a16:creationId xmlns:a16="http://schemas.microsoft.com/office/drawing/2014/main" id="{AC4544F6-2183-CB51-9281-A5640AE56479}"/>
                </a:ext>
              </a:extLst>
            </p:cNvPr>
            <p:cNvGrpSpPr/>
            <p:nvPr/>
          </p:nvGrpSpPr>
          <p:grpSpPr>
            <a:xfrm>
              <a:off x="0" y="0"/>
              <a:ext cx="7686674" cy="1371600"/>
              <a:chOff x="0" y="0"/>
              <a:chExt cx="1049690" cy="187305"/>
            </a:xfrm>
          </p:grpSpPr>
          <p:sp>
            <p:nvSpPr>
              <p:cNvPr id="18" name="Freeform 44">
                <a:extLst>
                  <a:ext uri="{FF2B5EF4-FFF2-40B4-BE49-F238E27FC236}">
                    <a16:creationId xmlns:a16="http://schemas.microsoft.com/office/drawing/2014/main" id="{83E51A62-2D91-5624-BA86-F6D3ABE024C7}"/>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txBody>
              <a:bodyPr/>
              <a:lstStyle/>
              <a:p>
                <a:endParaRPr lang="en-IN" dirty="0"/>
              </a:p>
            </p:txBody>
          </p:sp>
          <p:sp>
            <p:nvSpPr>
              <p:cNvPr id="19" name="TextBox 45">
                <a:extLst>
                  <a:ext uri="{FF2B5EF4-FFF2-40B4-BE49-F238E27FC236}">
                    <a16:creationId xmlns:a16="http://schemas.microsoft.com/office/drawing/2014/main" id="{22ECD628-E442-B6F5-8103-2F6E4587F37E}"/>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7" name="TextBox 46">
              <a:hlinkClick r:id="rId3" action="ppaction://hlinksldjump"/>
              <a:extLst>
                <a:ext uri="{FF2B5EF4-FFF2-40B4-BE49-F238E27FC236}">
                  <a16:creationId xmlns:a16="http://schemas.microsoft.com/office/drawing/2014/main" id="{1484807E-4CBA-5B6E-22B5-509E2C849552}"/>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sz="1800" dirty="0">
                  <a:solidFill>
                    <a:srgbClr val="FFFFFF"/>
                  </a:solidFill>
                  <a:latin typeface="Helios Bold"/>
                  <a:ea typeface="Helios Bold"/>
                  <a:cs typeface="Helios Bold"/>
                  <a:sym typeface="Helios Bold"/>
                </a:rPr>
                <a:t>Back to Objective</a:t>
              </a:r>
            </a:p>
          </p:txBody>
        </p:sp>
      </p:grpSp>
    </p:spTree>
    <p:extLst>
      <p:ext uri="{BB962C8B-B14F-4D97-AF65-F5344CB8AC3E}">
        <p14:creationId xmlns:p14="http://schemas.microsoft.com/office/powerpoint/2010/main" val="3237048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7"/>
          <p:cNvGrpSpPr>
            <a:grpSpLocks noChangeAspect="1"/>
          </p:cNvGrpSpPr>
          <p:nvPr/>
        </p:nvGrpSpPr>
        <p:grpSpPr>
          <a:xfrm>
            <a:off x="10539587" y="15541"/>
            <a:ext cx="15080946" cy="10271459"/>
            <a:chOff x="0" y="0"/>
            <a:chExt cx="5475623" cy="3729384"/>
          </a:xfrm>
        </p:grpSpPr>
        <p:sp>
          <p:nvSpPr>
            <p:cNvPr id="8" name="Freeform 8"/>
            <p:cNvSpPr/>
            <p:nvPr/>
          </p:nvSpPr>
          <p:spPr>
            <a:xfrm>
              <a:off x="0" y="0"/>
              <a:ext cx="5475623" cy="3729384"/>
            </a:xfrm>
            <a:custGeom>
              <a:avLst/>
              <a:gdLst/>
              <a:ahLst/>
              <a:cxnLst/>
              <a:rect l="l" t="t" r="r" b="b"/>
              <a:pathLst>
                <a:path w="5475623" h="3729384">
                  <a:moveTo>
                    <a:pt x="3322462" y="3729384"/>
                  </a:moveTo>
                  <a:lnTo>
                    <a:pt x="0" y="3729384"/>
                  </a:lnTo>
                  <a:lnTo>
                    <a:pt x="2153161" y="0"/>
                  </a:lnTo>
                  <a:lnTo>
                    <a:pt x="5475623" y="0"/>
                  </a:lnTo>
                  <a:lnTo>
                    <a:pt x="3322462" y="3729384"/>
                  </a:lnTo>
                  <a:close/>
                </a:path>
              </a:pathLst>
            </a:custGeom>
            <a:solidFill>
              <a:srgbClr val="E8223B"/>
            </a:solidFill>
          </p:spPr>
        </p:sp>
        <p:sp>
          <p:nvSpPr>
            <p:cNvPr id="9" name="Freeform 9"/>
            <p:cNvSpPr/>
            <p:nvPr/>
          </p:nvSpPr>
          <p:spPr>
            <a:xfrm>
              <a:off x="0" y="0"/>
              <a:ext cx="5475623" cy="3729384"/>
            </a:xfrm>
            <a:custGeom>
              <a:avLst/>
              <a:gdLst/>
              <a:ahLst/>
              <a:cxnLst/>
              <a:rect l="l" t="t" r="r" b="b"/>
              <a:pathLst>
                <a:path w="5475623" h="3729384">
                  <a:moveTo>
                    <a:pt x="3322462" y="3729384"/>
                  </a:moveTo>
                  <a:lnTo>
                    <a:pt x="0" y="3729384"/>
                  </a:lnTo>
                  <a:lnTo>
                    <a:pt x="2153161" y="0"/>
                  </a:lnTo>
                  <a:lnTo>
                    <a:pt x="5475623" y="0"/>
                  </a:lnTo>
                  <a:lnTo>
                    <a:pt x="3322462" y="3729384"/>
                  </a:lnTo>
                  <a:close/>
                </a:path>
              </a:pathLst>
            </a:custGeom>
            <a:blipFill>
              <a:blip r:embed="rId2"/>
              <a:stretch>
                <a:fillRect l="-800" r="-20281"/>
              </a:stretch>
            </a:blipFill>
          </p:spPr>
        </p:sp>
      </p:grpSp>
      <p:grpSp>
        <p:nvGrpSpPr>
          <p:cNvPr id="10" name="Group 10"/>
          <p:cNvGrpSpPr/>
          <p:nvPr/>
        </p:nvGrpSpPr>
        <p:grpSpPr>
          <a:xfrm>
            <a:off x="1122261" y="4194206"/>
            <a:ext cx="4370012" cy="751355"/>
            <a:chOff x="0" y="0"/>
            <a:chExt cx="1205814" cy="282700"/>
          </a:xfrm>
        </p:grpSpPr>
        <p:sp>
          <p:nvSpPr>
            <p:cNvPr id="11" name="Freeform 11"/>
            <p:cNvSpPr/>
            <p:nvPr/>
          </p:nvSpPr>
          <p:spPr>
            <a:xfrm>
              <a:off x="0" y="0"/>
              <a:ext cx="1205814" cy="282700"/>
            </a:xfrm>
            <a:custGeom>
              <a:avLst/>
              <a:gdLst/>
              <a:ahLst/>
              <a:cxnLst/>
              <a:rect l="l" t="t" r="r" b="b"/>
              <a:pathLst>
                <a:path w="1205814" h="282700">
                  <a:moveTo>
                    <a:pt x="0" y="0"/>
                  </a:moveTo>
                  <a:lnTo>
                    <a:pt x="1205814" y="0"/>
                  </a:lnTo>
                  <a:lnTo>
                    <a:pt x="1205814" y="282700"/>
                  </a:lnTo>
                  <a:lnTo>
                    <a:pt x="0" y="282700"/>
                  </a:lnTo>
                  <a:close/>
                </a:path>
              </a:pathLst>
            </a:custGeom>
            <a:solidFill>
              <a:srgbClr val="E4E4E4"/>
            </a:solidFill>
            <a:ln w="9525" cap="sq">
              <a:solidFill>
                <a:srgbClr val="2A2E3A"/>
              </a:solidFill>
              <a:prstDash val="solid"/>
              <a:miter/>
            </a:ln>
          </p:spPr>
        </p:sp>
        <p:sp>
          <p:nvSpPr>
            <p:cNvPr id="12" name="TextBox 12">
              <a:hlinkClick r:id="rId3" action="ppaction://hlinksldjump"/>
            </p:cNvPr>
            <p:cNvSpPr txBox="1"/>
            <p:nvPr/>
          </p:nvSpPr>
          <p:spPr>
            <a:xfrm>
              <a:off x="0" y="-66675"/>
              <a:ext cx="1205814" cy="349375"/>
            </a:xfrm>
            <a:prstGeom prst="rect">
              <a:avLst/>
            </a:prstGeom>
          </p:spPr>
          <p:txBody>
            <a:bodyPr lIns="50800" tIns="50800" rIns="50800" bIns="50800" rtlCol="0" anchor="ctr"/>
            <a:lstStyle/>
            <a:p>
              <a:pPr algn="ctr">
                <a:lnSpc>
                  <a:spcPts val="4199"/>
                </a:lnSpc>
              </a:pPr>
              <a:r>
                <a:rPr lang="en-US" sz="2999" dirty="0">
                  <a:solidFill>
                    <a:srgbClr val="A20E20"/>
                  </a:solidFill>
                  <a:latin typeface="Helios Bold"/>
                  <a:ea typeface="Helios Bold"/>
                  <a:cs typeface="Helios Bold"/>
                  <a:sym typeface="Helios Bold"/>
                </a:rPr>
                <a:t>Data Analysis</a:t>
              </a:r>
            </a:p>
          </p:txBody>
        </p:sp>
      </p:grpSp>
      <p:grpSp>
        <p:nvGrpSpPr>
          <p:cNvPr id="13" name="Group 13"/>
          <p:cNvGrpSpPr/>
          <p:nvPr/>
        </p:nvGrpSpPr>
        <p:grpSpPr>
          <a:xfrm>
            <a:off x="1122260" y="5387099"/>
            <a:ext cx="4370011" cy="921606"/>
            <a:chOff x="0" y="-66675"/>
            <a:chExt cx="1205814" cy="349375"/>
          </a:xfrm>
        </p:grpSpPr>
        <p:sp>
          <p:nvSpPr>
            <p:cNvPr id="14" name="Freeform 14"/>
            <p:cNvSpPr/>
            <p:nvPr/>
          </p:nvSpPr>
          <p:spPr>
            <a:xfrm>
              <a:off x="0" y="0"/>
              <a:ext cx="1205814" cy="282700"/>
            </a:xfrm>
            <a:custGeom>
              <a:avLst/>
              <a:gdLst/>
              <a:ahLst/>
              <a:cxnLst/>
              <a:rect l="l" t="t" r="r" b="b"/>
              <a:pathLst>
                <a:path w="1205814" h="282700">
                  <a:moveTo>
                    <a:pt x="0" y="0"/>
                  </a:moveTo>
                  <a:lnTo>
                    <a:pt x="1205814" y="0"/>
                  </a:lnTo>
                  <a:lnTo>
                    <a:pt x="1205814" y="282700"/>
                  </a:lnTo>
                  <a:lnTo>
                    <a:pt x="0" y="282700"/>
                  </a:lnTo>
                  <a:close/>
                </a:path>
              </a:pathLst>
            </a:custGeom>
            <a:solidFill>
              <a:srgbClr val="E4E4E4"/>
            </a:solidFill>
            <a:ln w="9525" cap="sq">
              <a:solidFill>
                <a:srgbClr val="2A2E3A"/>
              </a:solidFill>
              <a:prstDash val="solid"/>
              <a:miter/>
            </a:ln>
          </p:spPr>
          <p:txBody>
            <a:bodyPr/>
            <a:lstStyle/>
            <a:p>
              <a:endParaRPr lang="en-IN" dirty="0"/>
            </a:p>
          </p:txBody>
        </p:sp>
        <p:sp>
          <p:nvSpPr>
            <p:cNvPr id="15" name="TextBox 15">
              <a:hlinkClick r:id="rId4" action="ppaction://hlinksldjump"/>
            </p:cNvPr>
            <p:cNvSpPr txBox="1"/>
            <p:nvPr/>
          </p:nvSpPr>
          <p:spPr>
            <a:xfrm>
              <a:off x="0" y="-66675"/>
              <a:ext cx="1205814" cy="349375"/>
            </a:xfrm>
            <a:prstGeom prst="rect">
              <a:avLst/>
            </a:prstGeom>
          </p:spPr>
          <p:txBody>
            <a:bodyPr lIns="50800" tIns="50800" rIns="50800" bIns="50800" rtlCol="0" anchor="ctr"/>
            <a:lstStyle/>
            <a:p>
              <a:pPr algn="ctr">
                <a:lnSpc>
                  <a:spcPts val="4199"/>
                </a:lnSpc>
              </a:pPr>
              <a:r>
                <a:rPr lang="en-US" sz="2999" dirty="0">
                  <a:solidFill>
                    <a:srgbClr val="A20E20"/>
                  </a:solidFill>
                  <a:latin typeface="Helios Bold"/>
                  <a:ea typeface="Helios Bold"/>
                  <a:cs typeface="Helios Bold"/>
                  <a:sym typeface="Helios Bold"/>
                </a:rPr>
                <a:t>Dashboards</a:t>
              </a:r>
            </a:p>
          </p:txBody>
        </p:sp>
      </p:grpSp>
      <p:sp>
        <p:nvSpPr>
          <p:cNvPr id="17" name="TextBox 17"/>
          <p:cNvSpPr txBox="1"/>
          <p:nvPr/>
        </p:nvSpPr>
        <p:spPr>
          <a:xfrm>
            <a:off x="1028700" y="1439135"/>
            <a:ext cx="12627597" cy="1285875"/>
          </a:xfrm>
          <a:prstGeom prst="rect">
            <a:avLst/>
          </a:prstGeom>
        </p:spPr>
        <p:txBody>
          <a:bodyPr lIns="0" tIns="0" rIns="0" bIns="0" rtlCol="0" anchor="t">
            <a:spAutoFit/>
          </a:bodyPr>
          <a:lstStyle/>
          <a:p>
            <a:pPr algn="l">
              <a:lnSpc>
                <a:spcPts val="10199"/>
              </a:lnSpc>
            </a:pPr>
            <a:r>
              <a:rPr lang="en-US" sz="8499">
                <a:solidFill>
                  <a:srgbClr val="A20E20"/>
                </a:solidFill>
                <a:latin typeface="TT Hoves Bold"/>
                <a:ea typeface="TT Hoves Bold"/>
                <a:cs typeface="TT Hoves Bold"/>
                <a:sym typeface="TT Hoves Bold"/>
              </a:rPr>
              <a:t>Scope of Work</a:t>
            </a:r>
          </a:p>
        </p:txBody>
      </p:sp>
      <p:grpSp>
        <p:nvGrpSpPr>
          <p:cNvPr id="21" name="Group 21"/>
          <p:cNvGrpSpPr/>
          <p:nvPr/>
        </p:nvGrpSpPr>
        <p:grpSpPr>
          <a:xfrm rot="-10800000">
            <a:off x="14447117" y="-331087"/>
            <a:ext cx="7681766" cy="3540443"/>
            <a:chOff x="0" y="0"/>
            <a:chExt cx="406400" cy="187305"/>
          </a:xfrm>
        </p:grpSpPr>
        <p:sp>
          <p:nvSpPr>
            <p:cNvPr id="22" name="Freeform 22"/>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E8223B">
                <a:alpha val="80000"/>
              </a:srgbClr>
            </a:solidFill>
          </p:spPr>
        </p:sp>
        <p:sp>
          <p:nvSpPr>
            <p:cNvPr id="23" name="TextBox 23"/>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grpSp>
        <p:nvGrpSpPr>
          <p:cNvPr id="24" name="Group 10">
            <a:extLst>
              <a:ext uri="{FF2B5EF4-FFF2-40B4-BE49-F238E27FC236}">
                <a16:creationId xmlns:a16="http://schemas.microsoft.com/office/drawing/2014/main" id="{D38DB7F3-040A-749C-A43E-DDF8403515A4}"/>
              </a:ext>
            </a:extLst>
          </p:cNvPr>
          <p:cNvGrpSpPr/>
          <p:nvPr/>
        </p:nvGrpSpPr>
        <p:grpSpPr>
          <a:xfrm>
            <a:off x="1122261" y="6698252"/>
            <a:ext cx="4370010" cy="921606"/>
            <a:chOff x="0" y="-66675"/>
            <a:chExt cx="1205814" cy="349375"/>
          </a:xfrm>
        </p:grpSpPr>
        <p:sp>
          <p:nvSpPr>
            <p:cNvPr id="25" name="Freeform 11">
              <a:hlinkClick r:id="rId5" action="ppaction://hlinksldjump"/>
              <a:extLst>
                <a:ext uri="{FF2B5EF4-FFF2-40B4-BE49-F238E27FC236}">
                  <a16:creationId xmlns:a16="http://schemas.microsoft.com/office/drawing/2014/main" id="{603155D8-4338-5F79-0949-659A77FC7810}"/>
                </a:ext>
              </a:extLst>
            </p:cNvPr>
            <p:cNvSpPr/>
            <p:nvPr/>
          </p:nvSpPr>
          <p:spPr>
            <a:xfrm>
              <a:off x="0" y="0"/>
              <a:ext cx="1205814" cy="282700"/>
            </a:xfrm>
            <a:custGeom>
              <a:avLst/>
              <a:gdLst/>
              <a:ahLst/>
              <a:cxnLst/>
              <a:rect l="l" t="t" r="r" b="b"/>
              <a:pathLst>
                <a:path w="1205814" h="282700">
                  <a:moveTo>
                    <a:pt x="0" y="0"/>
                  </a:moveTo>
                  <a:lnTo>
                    <a:pt x="1205814" y="0"/>
                  </a:lnTo>
                  <a:lnTo>
                    <a:pt x="1205814" y="282700"/>
                  </a:lnTo>
                  <a:lnTo>
                    <a:pt x="0" y="282700"/>
                  </a:lnTo>
                  <a:close/>
                </a:path>
              </a:pathLst>
            </a:custGeom>
            <a:solidFill>
              <a:srgbClr val="E4E4E4"/>
            </a:solidFill>
            <a:ln w="9525" cap="sq">
              <a:solidFill>
                <a:srgbClr val="2A2E3A"/>
              </a:solidFill>
              <a:prstDash val="solid"/>
              <a:miter/>
            </a:ln>
          </p:spPr>
        </p:sp>
        <p:sp>
          <p:nvSpPr>
            <p:cNvPr id="26" name="TextBox 12">
              <a:extLst>
                <a:ext uri="{FF2B5EF4-FFF2-40B4-BE49-F238E27FC236}">
                  <a16:creationId xmlns:a16="http://schemas.microsoft.com/office/drawing/2014/main" id="{44201986-6FFB-286F-E771-F1E49CC92429}"/>
                </a:ext>
              </a:extLst>
            </p:cNvPr>
            <p:cNvSpPr txBox="1"/>
            <p:nvPr/>
          </p:nvSpPr>
          <p:spPr>
            <a:xfrm>
              <a:off x="0" y="-66675"/>
              <a:ext cx="1205814" cy="349375"/>
            </a:xfrm>
            <a:prstGeom prst="rect">
              <a:avLst/>
            </a:prstGeom>
          </p:spPr>
          <p:txBody>
            <a:bodyPr lIns="50800" tIns="50800" rIns="50800" bIns="50800" rtlCol="0" anchor="ctr"/>
            <a:lstStyle/>
            <a:p>
              <a:pPr algn="ctr">
                <a:lnSpc>
                  <a:spcPts val="4199"/>
                </a:lnSpc>
              </a:pPr>
              <a:r>
                <a:rPr lang="en-IN" sz="2999" dirty="0">
                  <a:solidFill>
                    <a:srgbClr val="A20E20"/>
                  </a:solidFill>
                  <a:latin typeface="Helios Bold"/>
                </a:rPr>
                <a:t>Reporting</a:t>
              </a:r>
              <a:endParaRPr lang="en-US" sz="2999" dirty="0">
                <a:solidFill>
                  <a:srgbClr val="A20E20"/>
                </a:solidFill>
                <a:latin typeface="Helios Bold"/>
                <a:sym typeface="Helios Bold"/>
              </a:endParaRPr>
            </a:p>
          </p:txBody>
        </p:sp>
      </p:grpSp>
      <p:grpSp>
        <p:nvGrpSpPr>
          <p:cNvPr id="16" name="Group 42">
            <a:extLst>
              <a:ext uri="{FF2B5EF4-FFF2-40B4-BE49-F238E27FC236}">
                <a16:creationId xmlns:a16="http://schemas.microsoft.com/office/drawing/2014/main" id="{4F0736CE-0877-AA3C-3E76-B59E193A35A1}"/>
              </a:ext>
            </a:extLst>
          </p:cNvPr>
          <p:cNvGrpSpPr/>
          <p:nvPr/>
        </p:nvGrpSpPr>
        <p:grpSpPr>
          <a:xfrm>
            <a:off x="-631580" y="9258300"/>
            <a:ext cx="5765006" cy="1028700"/>
            <a:chOff x="0" y="0"/>
            <a:chExt cx="7686674" cy="1371600"/>
          </a:xfrm>
        </p:grpSpPr>
        <p:grpSp>
          <p:nvGrpSpPr>
            <p:cNvPr id="18" name="Group 43">
              <a:extLst>
                <a:ext uri="{FF2B5EF4-FFF2-40B4-BE49-F238E27FC236}">
                  <a16:creationId xmlns:a16="http://schemas.microsoft.com/office/drawing/2014/main" id="{3B94D7AB-D2CE-41E3-2BE6-64B16FFBFC24}"/>
                </a:ext>
              </a:extLst>
            </p:cNvPr>
            <p:cNvGrpSpPr/>
            <p:nvPr/>
          </p:nvGrpSpPr>
          <p:grpSpPr>
            <a:xfrm>
              <a:off x="0" y="0"/>
              <a:ext cx="7686674" cy="1371600"/>
              <a:chOff x="0" y="0"/>
              <a:chExt cx="1049690" cy="187305"/>
            </a:xfrm>
          </p:grpSpPr>
          <p:sp>
            <p:nvSpPr>
              <p:cNvPr id="20" name="Freeform 44">
                <a:extLst>
                  <a:ext uri="{FF2B5EF4-FFF2-40B4-BE49-F238E27FC236}">
                    <a16:creationId xmlns:a16="http://schemas.microsoft.com/office/drawing/2014/main" id="{BA4C767F-306D-A4C6-0062-C5CF53C4FADD}"/>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27" name="TextBox 45">
                <a:extLst>
                  <a:ext uri="{FF2B5EF4-FFF2-40B4-BE49-F238E27FC236}">
                    <a16:creationId xmlns:a16="http://schemas.microsoft.com/office/drawing/2014/main" id="{76E44384-DC2F-0B78-A19F-D941C8AE4B74}"/>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9" name="TextBox 46">
              <a:hlinkClick r:id="rId6" action="ppaction://hlinksldjump"/>
              <a:extLst>
                <a:ext uri="{FF2B5EF4-FFF2-40B4-BE49-F238E27FC236}">
                  <a16:creationId xmlns:a16="http://schemas.microsoft.com/office/drawing/2014/main" id="{64B6DAD3-56F2-867D-0722-260B54F98EA8}"/>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dirty="0">
                  <a:solidFill>
                    <a:srgbClr val="FFFFFF"/>
                  </a:solidFill>
                  <a:latin typeface="Helios Bold"/>
                  <a:sym typeface="Helios Bold"/>
                </a:rPr>
                <a:t>Back </a:t>
              </a:r>
              <a:r>
                <a:rPr lang="en-US" dirty="0">
                  <a:solidFill>
                    <a:srgbClr val="FFFFFF"/>
                  </a:solidFill>
                  <a:latin typeface="Helios Bold"/>
                  <a:sym typeface="Helios Bold"/>
                  <a:hlinkClick r:id="rId6" action="ppaction://hlinksldjump">
                    <a:extLst>
                      <a:ext uri="{A12FA001-AC4F-418D-AE19-62706E023703}">
                        <ahyp:hlinkClr xmlns:ahyp="http://schemas.microsoft.com/office/drawing/2018/hyperlinkcolor" val="tx"/>
                      </a:ext>
                    </a:extLst>
                  </a:hlinkClick>
                </a:rPr>
                <a:t>to</a:t>
              </a:r>
              <a:r>
                <a:rPr lang="en-US" dirty="0">
                  <a:solidFill>
                    <a:srgbClr val="FFFFFF"/>
                  </a:solidFill>
                  <a:latin typeface="Helios Bold"/>
                  <a:sym typeface="Helios Bold"/>
                </a:rPr>
                <a:t> </a:t>
              </a:r>
              <a:r>
                <a:rPr lang="en-US" sz="1800" dirty="0">
                  <a:solidFill>
                    <a:srgbClr val="FFFFFF"/>
                  </a:solidFill>
                  <a:latin typeface="Helios Bold"/>
                  <a:ea typeface="Helios Bold"/>
                  <a:cs typeface="Helios Bold"/>
                  <a:sym typeface="Helios Bold"/>
                </a:rPr>
                <a:t>Agenda</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188300" cy="10287000"/>
          </a:xfrm>
          <a:custGeom>
            <a:avLst/>
            <a:gdLst/>
            <a:ahLst/>
            <a:cxnLst/>
            <a:rect l="l" t="t" r="r" b="b"/>
            <a:pathLst>
              <a:path w="6188300" h="10287000">
                <a:moveTo>
                  <a:pt x="0" y="0"/>
                </a:moveTo>
                <a:lnTo>
                  <a:pt x="6188300" y="0"/>
                </a:lnTo>
                <a:lnTo>
                  <a:pt x="6188300" y="10287000"/>
                </a:lnTo>
                <a:lnTo>
                  <a:pt x="0" y="10287000"/>
                </a:lnTo>
                <a:lnTo>
                  <a:pt x="0" y="0"/>
                </a:lnTo>
                <a:close/>
              </a:path>
            </a:pathLst>
          </a:custGeom>
          <a:blipFill>
            <a:blip r:embed="rId2"/>
            <a:stretch>
              <a:fillRect r="-10822"/>
            </a:stretch>
          </a:blipFill>
        </p:spPr>
      </p:sp>
      <p:sp>
        <p:nvSpPr>
          <p:cNvPr id="3" name="TextBox 3"/>
          <p:cNvSpPr txBox="1"/>
          <p:nvPr/>
        </p:nvSpPr>
        <p:spPr>
          <a:xfrm>
            <a:off x="7620000" y="2296720"/>
            <a:ext cx="7285740" cy="1250920"/>
          </a:xfrm>
          <a:prstGeom prst="rect">
            <a:avLst/>
          </a:prstGeom>
        </p:spPr>
        <p:txBody>
          <a:bodyPr lIns="0" tIns="0" rIns="0" bIns="0" rtlCol="0" anchor="t">
            <a:spAutoFit/>
          </a:bodyPr>
          <a:lstStyle/>
          <a:p>
            <a:pPr algn="l">
              <a:lnSpc>
                <a:spcPts val="10199"/>
              </a:lnSpc>
            </a:pPr>
            <a:r>
              <a:rPr lang="en-US" sz="8499" dirty="0">
                <a:solidFill>
                  <a:srgbClr val="A20E20"/>
                </a:solidFill>
                <a:latin typeface="TT Hoves Bold"/>
                <a:ea typeface="TT Hoves Bold"/>
                <a:cs typeface="TT Hoves Bold"/>
                <a:sym typeface="TT Hoves Bold"/>
              </a:rPr>
              <a:t> </a:t>
            </a:r>
            <a:r>
              <a:rPr lang="en-IN" sz="8499" dirty="0">
                <a:solidFill>
                  <a:srgbClr val="A20E20"/>
                </a:solidFill>
                <a:latin typeface="TT Hoves Bold"/>
              </a:rPr>
              <a:t>Data</a:t>
            </a: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8499" dirty="0">
                <a:solidFill>
                  <a:srgbClr val="A20E20"/>
                </a:solidFill>
                <a:latin typeface="TT Hoves Bold"/>
              </a:rPr>
              <a:t>Analysis</a:t>
            </a:r>
            <a:endParaRPr lang="en-US" sz="8499" dirty="0">
              <a:solidFill>
                <a:srgbClr val="A20E20"/>
              </a:solidFill>
              <a:latin typeface="TT Hoves Bold"/>
              <a:sym typeface="TT Hoves Bold"/>
            </a:endParaRPr>
          </a:p>
        </p:txBody>
      </p:sp>
      <p:grpSp>
        <p:nvGrpSpPr>
          <p:cNvPr id="4" name="Group 4"/>
          <p:cNvGrpSpPr/>
          <p:nvPr/>
        </p:nvGrpSpPr>
        <p:grpSpPr>
          <a:xfrm>
            <a:off x="6705600" y="4877740"/>
            <a:ext cx="11315023" cy="3155800"/>
            <a:chOff x="0" y="-95249"/>
            <a:chExt cx="15086697" cy="4207734"/>
          </a:xfrm>
        </p:grpSpPr>
        <p:grpSp>
          <p:nvGrpSpPr>
            <p:cNvPr id="5" name="Group 5"/>
            <p:cNvGrpSpPr/>
            <p:nvPr/>
          </p:nvGrpSpPr>
          <p:grpSpPr>
            <a:xfrm rot="-5400000">
              <a:off x="-243660" y="1718178"/>
              <a:ext cx="1115728" cy="628408"/>
              <a:chOff x="0" y="0"/>
              <a:chExt cx="812800" cy="457791"/>
            </a:xfrm>
          </p:grpSpPr>
          <p:sp>
            <p:nvSpPr>
              <p:cNvPr id="6" name="Freeform 6"/>
              <p:cNvSpPr/>
              <p:nvPr/>
            </p:nvSpPr>
            <p:spPr>
              <a:xfrm>
                <a:off x="0" y="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7" name="TextBox 7"/>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8" name="TextBox 8"/>
            <p:cNvSpPr txBox="1"/>
            <p:nvPr/>
          </p:nvSpPr>
          <p:spPr>
            <a:xfrm>
              <a:off x="1789665" y="-95249"/>
              <a:ext cx="13297032" cy="4207734"/>
            </a:xfrm>
            <a:prstGeom prst="rect">
              <a:avLst/>
            </a:prstGeom>
          </p:spPr>
          <p:txBody>
            <a:bodyPr lIns="0" tIns="0" rIns="0" bIns="0" rtlCol="0" anchor="t">
              <a:spAutoFit/>
            </a:bodyPr>
            <a:lstStyle/>
            <a:p>
              <a:pPr algn="l">
                <a:lnSpc>
                  <a:spcPts val="6268"/>
                </a:lnSpc>
              </a:pPr>
              <a:r>
                <a:rPr lang="en-IN" sz="4477" dirty="0">
                  <a:solidFill>
                    <a:srgbClr val="2A2E3A"/>
                  </a:solidFill>
                  <a:latin typeface="Helios"/>
                </a:rPr>
                <a:t>Detailed analysis of employee data covering demographics, job involvement, satisfaction, and performance metrics.</a:t>
              </a:r>
              <a:endParaRPr lang="en-US" sz="4477" dirty="0">
                <a:solidFill>
                  <a:srgbClr val="2A2E3A"/>
                </a:solidFill>
                <a:latin typeface="Helios"/>
                <a:sym typeface="Helios"/>
              </a:endParaRPr>
            </a:p>
          </p:txBody>
        </p:sp>
      </p:grpSp>
      <p:sp>
        <p:nvSpPr>
          <p:cNvPr id="9" name="TextBox 9"/>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grpSp>
        <p:nvGrpSpPr>
          <p:cNvPr id="10" name="Group 42">
            <a:extLst>
              <a:ext uri="{FF2B5EF4-FFF2-40B4-BE49-F238E27FC236}">
                <a16:creationId xmlns:a16="http://schemas.microsoft.com/office/drawing/2014/main" id="{D02882E8-F450-4662-9CCB-19765B1F09AC}"/>
              </a:ext>
            </a:extLst>
          </p:cNvPr>
          <p:cNvGrpSpPr/>
          <p:nvPr/>
        </p:nvGrpSpPr>
        <p:grpSpPr>
          <a:xfrm>
            <a:off x="13814230" y="9258300"/>
            <a:ext cx="5765006" cy="1028700"/>
            <a:chOff x="0" y="0"/>
            <a:chExt cx="7686674" cy="1371600"/>
          </a:xfrm>
        </p:grpSpPr>
        <p:grpSp>
          <p:nvGrpSpPr>
            <p:cNvPr id="11" name="Group 43">
              <a:extLst>
                <a:ext uri="{FF2B5EF4-FFF2-40B4-BE49-F238E27FC236}">
                  <a16:creationId xmlns:a16="http://schemas.microsoft.com/office/drawing/2014/main" id="{204D3BEE-122D-B2A7-AE81-FD13F574B089}"/>
                </a:ext>
              </a:extLst>
            </p:cNvPr>
            <p:cNvGrpSpPr/>
            <p:nvPr/>
          </p:nvGrpSpPr>
          <p:grpSpPr>
            <a:xfrm>
              <a:off x="0" y="0"/>
              <a:ext cx="7686674" cy="1371600"/>
              <a:chOff x="0" y="0"/>
              <a:chExt cx="1049690" cy="187305"/>
            </a:xfrm>
          </p:grpSpPr>
          <p:sp>
            <p:nvSpPr>
              <p:cNvPr id="13" name="Freeform 44">
                <a:extLst>
                  <a:ext uri="{FF2B5EF4-FFF2-40B4-BE49-F238E27FC236}">
                    <a16:creationId xmlns:a16="http://schemas.microsoft.com/office/drawing/2014/main" id="{50E58EBF-310C-40FF-84BC-0B08BAC41679}"/>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txBody>
              <a:bodyPr/>
              <a:lstStyle/>
              <a:p>
                <a:endParaRPr lang="en-IN" dirty="0"/>
              </a:p>
            </p:txBody>
          </p:sp>
          <p:sp>
            <p:nvSpPr>
              <p:cNvPr id="14" name="TextBox 45">
                <a:extLst>
                  <a:ext uri="{FF2B5EF4-FFF2-40B4-BE49-F238E27FC236}">
                    <a16:creationId xmlns:a16="http://schemas.microsoft.com/office/drawing/2014/main" id="{BE3FA052-A89F-7BDE-9BF1-987C78731D90}"/>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2" name="TextBox 46">
              <a:hlinkClick r:id="rId3" action="ppaction://hlinksldjump"/>
              <a:extLst>
                <a:ext uri="{FF2B5EF4-FFF2-40B4-BE49-F238E27FC236}">
                  <a16:creationId xmlns:a16="http://schemas.microsoft.com/office/drawing/2014/main" id="{1D7C5A96-0D6A-7BBD-15D8-0A6FD25A32AD}"/>
                </a:ext>
              </a:extLst>
            </p:cNvPr>
            <p:cNvSpPr txBox="1"/>
            <p:nvPr/>
          </p:nvSpPr>
          <p:spPr>
            <a:xfrm>
              <a:off x="1942882" y="475615"/>
              <a:ext cx="3412544" cy="367537"/>
            </a:xfrm>
            <a:prstGeom prst="rect">
              <a:avLst/>
            </a:prstGeom>
          </p:spPr>
          <p:txBody>
            <a:bodyPr wrap="square" lIns="0" tIns="0" rIns="0" bIns="0" rtlCol="0" anchor="t">
              <a:spAutoFit/>
            </a:bodyPr>
            <a:lstStyle/>
            <a:p>
              <a:pPr marL="0" lvl="0" indent="0" algn="r">
                <a:lnSpc>
                  <a:spcPts val="2340"/>
                </a:lnSpc>
                <a:spcBef>
                  <a:spcPct val="0"/>
                </a:spcBef>
              </a:pPr>
              <a:r>
                <a:rPr lang="en-US" sz="1800" dirty="0">
                  <a:solidFill>
                    <a:srgbClr val="FFFFFF"/>
                  </a:solidFill>
                  <a:latin typeface="Helios Bold"/>
                  <a:ea typeface="Helios Bold"/>
                  <a:cs typeface="Helios Bold"/>
                  <a:sym typeface="Helios Bold"/>
                </a:rPr>
                <a:t>Back to Scop of Work</a:t>
              </a:r>
            </a:p>
          </p:txBody>
        </p:sp>
      </p:grpSp>
    </p:spTree>
    <p:extLst>
      <p:ext uri="{BB962C8B-B14F-4D97-AF65-F5344CB8AC3E}">
        <p14:creationId xmlns:p14="http://schemas.microsoft.com/office/powerpoint/2010/main" val="2497030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188300" cy="10287000"/>
          </a:xfrm>
          <a:custGeom>
            <a:avLst/>
            <a:gdLst/>
            <a:ahLst/>
            <a:cxnLst/>
            <a:rect l="l" t="t" r="r" b="b"/>
            <a:pathLst>
              <a:path w="6188300" h="10287000">
                <a:moveTo>
                  <a:pt x="0" y="0"/>
                </a:moveTo>
                <a:lnTo>
                  <a:pt x="6188300" y="0"/>
                </a:lnTo>
                <a:lnTo>
                  <a:pt x="6188300" y="10287000"/>
                </a:lnTo>
                <a:lnTo>
                  <a:pt x="0" y="10287000"/>
                </a:lnTo>
                <a:lnTo>
                  <a:pt x="0" y="0"/>
                </a:lnTo>
                <a:close/>
              </a:path>
            </a:pathLst>
          </a:custGeom>
          <a:blipFill>
            <a:blip r:embed="rId2"/>
            <a:stretch>
              <a:fillRect r="-10822"/>
            </a:stretch>
          </a:blipFill>
        </p:spPr>
      </p:sp>
      <p:sp>
        <p:nvSpPr>
          <p:cNvPr id="3" name="TextBox 3"/>
          <p:cNvSpPr txBox="1"/>
          <p:nvPr/>
        </p:nvSpPr>
        <p:spPr>
          <a:xfrm>
            <a:off x="7772400" y="2922179"/>
            <a:ext cx="7285740" cy="1250920"/>
          </a:xfrm>
          <a:prstGeom prst="rect">
            <a:avLst/>
          </a:prstGeom>
        </p:spPr>
        <p:txBody>
          <a:bodyPr lIns="0" tIns="0" rIns="0" bIns="0" rtlCol="0" anchor="t">
            <a:spAutoFit/>
          </a:bodyPr>
          <a:lstStyle/>
          <a:p>
            <a:pPr algn="l">
              <a:lnSpc>
                <a:spcPts val="10199"/>
              </a:lnSpc>
            </a:pPr>
            <a:r>
              <a:rPr lang="en-IN" sz="8499" dirty="0">
                <a:solidFill>
                  <a:srgbClr val="A20E20"/>
                </a:solidFill>
                <a:latin typeface="TT Hoves Bold"/>
              </a:rPr>
              <a:t>Dashboards</a:t>
            </a:r>
            <a:endParaRPr lang="en-US" sz="8499" dirty="0">
              <a:solidFill>
                <a:srgbClr val="A20E20"/>
              </a:solidFill>
              <a:latin typeface="TT Hoves Bold"/>
              <a:sym typeface="TT Hoves Bold"/>
            </a:endParaRPr>
          </a:p>
        </p:txBody>
      </p:sp>
      <p:grpSp>
        <p:nvGrpSpPr>
          <p:cNvPr id="4" name="Group 4"/>
          <p:cNvGrpSpPr/>
          <p:nvPr/>
        </p:nvGrpSpPr>
        <p:grpSpPr>
          <a:xfrm>
            <a:off x="6705600" y="5632983"/>
            <a:ext cx="11268174" cy="1539973"/>
            <a:chOff x="0" y="911742"/>
            <a:chExt cx="15024232" cy="2053298"/>
          </a:xfrm>
        </p:grpSpPr>
        <p:grpSp>
          <p:nvGrpSpPr>
            <p:cNvPr id="5" name="Group 5"/>
            <p:cNvGrpSpPr/>
            <p:nvPr/>
          </p:nvGrpSpPr>
          <p:grpSpPr>
            <a:xfrm rot="-5400000">
              <a:off x="-243660" y="1718178"/>
              <a:ext cx="1115728" cy="628408"/>
              <a:chOff x="0" y="0"/>
              <a:chExt cx="812800" cy="457791"/>
            </a:xfrm>
          </p:grpSpPr>
          <p:sp>
            <p:nvSpPr>
              <p:cNvPr id="6" name="Freeform 6"/>
              <p:cNvSpPr/>
              <p:nvPr/>
            </p:nvSpPr>
            <p:spPr>
              <a:xfrm>
                <a:off x="0" y="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7" name="TextBox 7"/>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8" name="TextBox 8"/>
            <p:cNvSpPr txBox="1"/>
            <p:nvPr/>
          </p:nvSpPr>
          <p:spPr>
            <a:xfrm>
              <a:off x="1727200" y="911742"/>
              <a:ext cx="13297032" cy="2053298"/>
            </a:xfrm>
            <a:prstGeom prst="rect">
              <a:avLst/>
            </a:prstGeom>
          </p:spPr>
          <p:txBody>
            <a:bodyPr lIns="0" tIns="0" rIns="0" bIns="0" rtlCol="0" anchor="t">
              <a:spAutoFit/>
            </a:bodyPr>
            <a:lstStyle/>
            <a:p>
              <a:pPr algn="l">
                <a:lnSpc>
                  <a:spcPts val="6268"/>
                </a:lnSpc>
              </a:pPr>
              <a:r>
                <a:rPr lang="en-IN" sz="4477" dirty="0">
                  <a:solidFill>
                    <a:srgbClr val="2A2E3A"/>
                  </a:solidFill>
                  <a:latin typeface="Helios"/>
                </a:rPr>
                <a:t>Creation of interactive Power BI dashboards to visualize key insights.</a:t>
              </a:r>
              <a:endParaRPr lang="en-US" sz="4477" dirty="0">
                <a:solidFill>
                  <a:srgbClr val="2A2E3A"/>
                </a:solidFill>
                <a:latin typeface="Helios"/>
                <a:sym typeface="Helios"/>
              </a:endParaRPr>
            </a:p>
          </p:txBody>
        </p:sp>
      </p:grpSp>
      <p:sp>
        <p:nvSpPr>
          <p:cNvPr id="9" name="TextBox 9"/>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grpSp>
        <p:nvGrpSpPr>
          <p:cNvPr id="15" name="Group 42">
            <a:extLst>
              <a:ext uri="{FF2B5EF4-FFF2-40B4-BE49-F238E27FC236}">
                <a16:creationId xmlns:a16="http://schemas.microsoft.com/office/drawing/2014/main" id="{ECFEE465-D0DE-F3C3-B284-4C97178E8F72}"/>
              </a:ext>
            </a:extLst>
          </p:cNvPr>
          <p:cNvGrpSpPr/>
          <p:nvPr/>
        </p:nvGrpSpPr>
        <p:grpSpPr>
          <a:xfrm>
            <a:off x="13814230" y="9258300"/>
            <a:ext cx="5765006" cy="1028700"/>
            <a:chOff x="0" y="0"/>
            <a:chExt cx="7686674" cy="1371600"/>
          </a:xfrm>
        </p:grpSpPr>
        <p:grpSp>
          <p:nvGrpSpPr>
            <p:cNvPr id="16" name="Group 43">
              <a:extLst>
                <a:ext uri="{FF2B5EF4-FFF2-40B4-BE49-F238E27FC236}">
                  <a16:creationId xmlns:a16="http://schemas.microsoft.com/office/drawing/2014/main" id="{9943BA2F-D7F5-D348-4348-2DE0850195C6}"/>
                </a:ext>
              </a:extLst>
            </p:cNvPr>
            <p:cNvGrpSpPr/>
            <p:nvPr/>
          </p:nvGrpSpPr>
          <p:grpSpPr>
            <a:xfrm>
              <a:off x="0" y="0"/>
              <a:ext cx="7686674" cy="1371600"/>
              <a:chOff x="0" y="0"/>
              <a:chExt cx="1049690" cy="187305"/>
            </a:xfrm>
          </p:grpSpPr>
          <p:sp>
            <p:nvSpPr>
              <p:cNvPr id="18" name="Freeform 44">
                <a:extLst>
                  <a:ext uri="{FF2B5EF4-FFF2-40B4-BE49-F238E27FC236}">
                    <a16:creationId xmlns:a16="http://schemas.microsoft.com/office/drawing/2014/main" id="{62775A9D-BC5D-96D4-6FB0-4E3D5BA3443C}"/>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txBody>
              <a:bodyPr/>
              <a:lstStyle/>
              <a:p>
                <a:endParaRPr lang="en-IN" dirty="0"/>
              </a:p>
            </p:txBody>
          </p:sp>
          <p:sp>
            <p:nvSpPr>
              <p:cNvPr id="19" name="TextBox 45">
                <a:extLst>
                  <a:ext uri="{FF2B5EF4-FFF2-40B4-BE49-F238E27FC236}">
                    <a16:creationId xmlns:a16="http://schemas.microsoft.com/office/drawing/2014/main" id="{A5C992E7-DC41-19CA-7513-ED85E94B192C}"/>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7" name="TextBox 46">
              <a:hlinkClick r:id="rId3" action="ppaction://hlinksldjump"/>
              <a:extLst>
                <a:ext uri="{FF2B5EF4-FFF2-40B4-BE49-F238E27FC236}">
                  <a16:creationId xmlns:a16="http://schemas.microsoft.com/office/drawing/2014/main" id="{FAEDA862-1267-E71D-F532-BDD66B738CE4}"/>
                </a:ext>
              </a:extLst>
            </p:cNvPr>
            <p:cNvSpPr txBox="1"/>
            <p:nvPr/>
          </p:nvSpPr>
          <p:spPr>
            <a:xfrm>
              <a:off x="1942882" y="475615"/>
              <a:ext cx="3412544" cy="367537"/>
            </a:xfrm>
            <a:prstGeom prst="rect">
              <a:avLst/>
            </a:prstGeom>
          </p:spPr>
          <p:txBody>
            <a:bodyPr wrap="square" lIns="0" tIns="0" rIns="0" bIns="0" rtlCol="0" anchor="t">
              <a:spAutoFit/>
            </a:bodyPr>
            <a:lstStyle/>
            <a:p>
              <a:pPr marL="0" lvl="0" indent="0" algn="r">
                <a:lnSpc>
                  <a:spcPts val="2340"/>
                </a:lnSpc>
                <a:spcBef>
                  <a:spcPct val="0"/>
                </a:spcBef>
              </a:pPr>
              <a:r>
                <a:rPr lang="en-US" sz="1800" dirty="0">
                  <a:solidFill>
                    <a:srgbClr val="FFFFFF"/>
                  </a:solidFill>
                  <a:latin typeface="Helios Bold"/>
                  <a:ea typeface="Helios Bold"/>
                  <a:cs typeface="Helios Bold"/>
                  <a:sym typeface="Helios Bold"/>
                </a:rPr>
                <a:t>Back to Scop of Work</a:t>
              </a:r>
            </a:p>
          </p:txBody>
        </p:sp>
      </p:grpSp>
    </p:spTree>
    <p:extLst>
      <p:ext uri="{BB962C8B-B14F-4D97-AF65-F5344CB8AC3E}">
        <p14:creationId xmlns:p14="http://schemas.microsoft.com/office/powerpoint/2010/main" val="991071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188300" cy="10287000"/>
          </a:xfrm>
          <a:custGeom>
            <a:avLst/>
            <a:gdLst/>
            <a:ahLst/>
            <a:cxnLst/>
            <a:rect l="l" t="t" r="r" b="b"/>
            <a:pathLst>
              <a:path w="6188300" h="10287000">
                <a:moveTo>
                  <a:pt x="0" y="0"/>
                </a:moveTo>
                <a:lnTo>
                  <a:pt x="6188300" y="0"/>
                </a:lnTo>
                <a:lnTo>
                  <a:pt x="6188300" y="10287000"/>
                </a:lnTo>
                <a:lnTo>
                  <a:pt x="0" y="10287000"/>
                </a:lnTo>
                <a:lnTo>
                  <a:pt x="0" y="0"/>
                </a:lnTo>
                <a:close/>
              </a:path>
            </a:pathLst>
          </a:custGeom>
          <a:blipFill>
            <a:blip r:embed="rId2"/>
            <a:stretch>
              <a:fillRect r="-10822"/>
            </a:stretch>
          </a:blipFill>
        </p:spPr>
      </p:sp>
      <p:sp>
        <p:nvSpPr>
          <p:cNvPr id="3" name="TextBox 3"/>
          <p:cNvSpPr txBox="1"/>
          <p:nvPr/>
        </p:nvSpPr>
        <p:spPr>
          <a:xfrm>
            <a:off x="7772400" y="2922179"/>
            <a:ext cx="7285740" cy="1250920"/>
          </a:xfrm>
          <a:prstGeom prst="rect">
            <a:avLst/>
          </a:prstGeom>
        </p:spPr>
        <p:txBody>
          <a:bodyPr lIns="0" tIns="0" rIns="0" bIns="0" rtlCol="0" anchor="t">
            <a:spAutoFit/>
          </a:bodyPr>
          <a:lstStyle/>
          <a:p>
            <a:pPr algn="l">
              <a:lnSpc>
                <a:spcPts val="10199"/>
              </a:lnSpc>
            </a:pPr>
            <a:r>
              <a:rPr lang="en-IN" sz="8499" dirty="0">
                <a:solidFill>
                  <a:srgbClr val="A20E20"/>
                </a:solidFill>
                <a:latin typeface="TT Hoves Bold"/>
              </a:rPr>
              <a:t>Reporting</a:t>
            </a:r>
            <a:r>
              <a:rPr lang="en-IN" sz="1800" dirty="0">
                <a:effectLst/>
                <a:latin typeface="Aptos" panose="020B0004020202020204" pitchFamily="34" charset="0"/>
                <a:ea typeface="Arial" panose="020B0604020202020204" pitchFamily="34" charset="0"/>
                <a:cs typeface="Mangal" panose="02040503050203030202" pitchFamily="18" charset="0"/>
              </a:rPr>
              <a:t> </a:t>
            </a:r>
            <a:endParaRPr lang="en-US" sz="8499" dirty="0">
              <a:solidFill>
                <a:srgbClr val="A20E20"/>
              </a:solidFill>
              <a:latin typeface="TT Hoves Bold"/>
              <a:sym typeface="TT Hoves Bold"/>
            </a:endParaRPr>
          </a:p>
        </p:txBody>
      </p:sp>
      <p:grpSp>
        <p:nvGrpSpPr>
          <p:cNvPr id="4" name="Group 4"/>
          <p:cNvGrpSpPr/>
          <p:nvPr/>
        </p:nvGrpSpPr>
        <p:grpSpPr>
          <a:xfrm>
            <a:off x="6705600" y="5632983"/>
            <a:ext cx="11268174" cy="2347887"/>
            <a:chOff x="0" y="911742"/>
            <a:chExt cx="15024232" cy="3130518"/>
          </a:xfrm>
        </p:grpSpPr>
        <p:grpSp>
          <p:nvGrpSpPr>
            <p:cNvPr id="5" name="Group 5"/>
            <p:cNvGrpSpPr/>
            <p:nvPr/>
          </p:nvGrpSpPr>
          <p:grpSpPr>
            <a:xfrm rot="-5400000">
              <a:off x="-243660" y="1718178"/>
              <a:ext cx="1115728" cy="628408"/>
              <a:chOff x="0" y="0"/>
              <a:chExt cx="812800" cy="457791"/>
            </a:xfrm>
          </p:grpSpPr>
          <p:sp>
            <p:nvSpPr>
              <p:cNvPr id="6" name="Freeform 6"/>
              <p:cNvSpPr/>
              <p:nvPr/>
            </p:nvSpPr>
            <p:spPr>
              <a:xfrm>
                <a:off x="0" y="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7" name="TextBox 7"/>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8" name="TextBox 8"/>
            <p:cNvSpPr txBox="1"/>
            <p:nvPr/>
          </p:nvSpPr>
          <p:spPr>
            <a:xfrm>
              <a:off x="1727200" y="911742"/>
              <a:ext cx="13297032" cy="3130518"/>
            </a:xfrm>
            <a:prstGeom prst="rect">
              <a:avLst/>
            </a:prstGeom>
          </p:spPr>
          <p:txBody>
            <a:bodyPr lIns="0" tIns="0" rIns="0" bIns="0" rtlCol="0" anchor="t">
              <a:spAutoFit/>
            </a:bodyPr>
            <a:lstStyle/>
            <a:p>
              <a:pPr algn="l">
                <a:lnSpc>
                  <a:spcPts val="6268"/>
                </a:lnSpc>
              </a:pPr>
              <a:r>
                <a:rPr lang="en-IN" sz="4477" dirty="0">
                  <a:solidFill>
                    <a:srgbClr val="2A2E3A"/>
                  </a:solidFill>
                  <a:latin typeface="Helios"/>
                </a:rPr>
                <a:t>Development of reports that provide a detailed view of employee metrics, trends, and recommendations.</a:t>
              </a:r>
              <a:endParaRPr lang="en-US" sz="4477" dirty="0">
                <a:solidFill>
                  <a:srgbClr val="2A2E3A"/>
                </a:solidFill>
                <a:latin typeface="Helios"/>
                <a:sym typeface="Helios"/>
              </a:endParaRPr>
            </a:p>
          </p:txBody>
        </p:sp>
      </p:grpSp>
      <p:sp>
        <p:nvSpPr>
          <p:cNvPr id="9" name="TextBox 9"/>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grpSp>
        <p:nvGrpSpPr>
          <p:cNvPr id="10" name="Group 42">
            <a:extLst>
              <a:ext uri="{FF2B5EF4-FFF2-40B4-BE49-F238E27FC236}">
                <a16:creationId xmlns:a16="http://schemas.microsoft.com/office/drawing/2014/main" id="{D02882E8-F450-4662-9CCB-19765B1F09AC}"/>
              </a:ext>
            </a:extLst>
          </p:cNvPr>
          <p:cNvGrpSpPr/>
          <p:nvPr/>
        </p:nvGrpSpPr>
        <p:grpSpPr>
          <a:xfrm>
            <a:off x="14511727" y="9049051"/>
            <a:ext cx="4370012" cy="1237949"/>
            <a:chOff x="929996" y="-278999"/>
            <a:chExt cx="5826682" cy="1650599"/>
          </a:xfrm>
        </p:grpSpPr>
        <p:sp>
          <p:nvSpPr>
            <p:cNvPr id="14" name="TextBox 45">
              <a:extLst>
                <a:ext uri="{FF2B5EF4-FFF2-40B4-BE49-F238E27FC236}">
                  <a16:creationId xmlns:a16="http://schemas.microsoft.com/office/drawing/2014/main" id="{BE3FA052-A89F-7BDE-9BF1-987C78731D90}"/>
                </a:ext>
              </a:extLst>
            </p:cNvPr>
            <p:cNvSpPr txBox="1"/>
            <p:nvPr/>
          </p:nvSpPr>
          <p:spPr>
            <a:xfrm>
              <a:off x="929996" y="-278999"/>
              <a:ext cx="5826682" cy="1650599"/>
            </a:xfrm>
            <a:prstGeom prst="rect">
              <a:avLst/>
            </a:prstGeom>
          </p:spPr>
          <p:txBody>
            <a:bodyPr lIns="50800" tIns="50800" rIns="50800" bIns="50800" rtlCol="0" anchor="ctr"/>
            <a:lstStyle/>
            <a:p>
              <a:pPr algn="ctr">
                <a:lnSpc>
                  <a:spcPts val="2100"/>
                </a:lnSpc>
              </a:pPr>
              <a:endParaRPr/>
            </a:p>
          </p:txBody>
        </p:sp>
        <p:sp>
          <p:nvSpPr>
            <p:cNvPr id="12" name="TextBox 46">
              <a:extLst>
                <a:ext uri="{FF2B5EF4-FFF2-40B4-BE49-F238E27FC236}">
                  <a16:creationId xmlns:a16="http://schemas.microsoft.com/office/drawing/2014/main" id="{1D7C5A96-0D6A-7BBD-15D8-0A6FD25A32AD}"/>
                </a:ext>
              </a:extLst>
            </p:cNvPr>
            <p:cNvSpPr txBox="1"/>
            <p:nvPr/>
          </p:nvSpPr>
          <p:spPr>
            <a:xfrm>
              <a:off x="1942882" y="475615"/>
              <a:ext cx="3412544" cy="367537"/>
            </a:xfrm>
            <a:prstGeom prst="rect">
              <a:avLst/>
            </a:prstGeom>
          </p:spPr>
          <p:txBody>
            <a:bodyPr wrap="square" lIns="0" tIns="0" rIns="0" bIns="0" rtlCol="0" anchor="t">
              <a:spAutoFit/>
            </a:bodyPr>
            <a:lstStyle/>
            <a:p>
              <a:pPr marL="0" lvl="0" indent="0" algn="r">
                <a:lnSpc>
                  <a:spcPts val="2340"/>
                </a:lnSpc>
                <a:spcBef>
                  <a:spcPct val="0"/>
                </a:spcBef>
              </a:pPr>
              <a:r>
                <a:rPr lang="en-US" sz="1800" dirty="0">
                  <a:solidFill>
                    <a:srgbClr val="FFFFFF"/>
                  </a:solidFill>
                  <a:latin typeface="Helios Bold"/>
                  <a:ea typeface="Helios Bold"/>
                  <a:cs typeface="Helios Bold"/>
                  <a:sym typeface="Helios Bold"/>
                </a:rPr>
                <a:t>Back to Scop of Work</a:t>
              </a:r>
            </a:p>
          </p:txBody>
        </p:sp>
      </p:grpSp>
      <p:grpSp>
        <p:nvGrpSpPr>
          <p:cNvPr id="15" name="Group 42">
            <a:extLst>
              <a:ext uri="{FF2B5EF4-FFF2-40B4-BE49-F238E27FC236}">
                <a16:creationId xmlns:a16="http://schemas.microsoft.com/office/drawing/2014/main" id="{67F0D2AD-69B4-5524-4FC4-87D41FF9BFFD}"/>
              </a:ext>
            </a:extLst>
          </p:cNvPr>
          <p:cNvGrpSpPr/>
          <p:nvPr/>
        </p:nvGrpSpPr>
        <p:grpSpPr>
          <a:xfrm>
            <a:off x="13814230" y="9258300"/>
            <a:ext cx="5765006" cy="1028700"/>
            <a:chOff x="0" y="0"/>
            <a:chExt cx="7686674" cy="1371600"/>
          </a:xfrm>
        </p:grpSpPr>
        <p:grpSp>
          <p:nvGrpSpPr>
            <p:cNvPr id="16" name="Group 43">
              <a:extLst>
                <a:ext uri="{FF2B5EF4-FFF2-40B4-BE49-F238E27FC236}">
                  <a16:creationId xmlns:a16="http://schemas.microsoft.com/office/drawing/2014/main" id="{755512AB-722F-AD9C-F8AB-67BF59358421}"/>
                </a:ext>
              </a:extLst>
            </p:cNvPr>
            <p:cNvGrpSpPr/>
            <p:nvPr/>
          </p:nvGrpSpPr>
          <p:grpSpPr>
            <a:xfrm>
              <a:off x="0" y="0"/>
              <a:ext cx="7686674" cy="1371600"/>
              <a:chOff x="0" y="0"/>
              <a:chExt cx="1049690" cy="187305"/>
            </a:xfrm>
          </p:grpSpPr>
          <p:sp>
            <p:nvSpPr>
              <p:cNvPr id="18" name="Freeform 44">
                <a:extLst>
                  <a:ext uri="{FF2B5EF4-FFF2-40B4-BE49-F238E27FC236}">
                    <a16:creationId xmlns:a16="http://schemas.microsoft.com/office/drawing/2014/main" id="{D689C233-AEC6-97C7-9833-1CC866CF4B0F}"/>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txBody>
              <a:bodyPr/>
              <a:lstStyle/>
              <a:p>
                <a:endParaRPr lang="en-IN" dirty="0"/>
              </a:p>
            </p:txBody>
          </p:sp>
          <p:sp>
            <p:nvSpPr>
              <p:cNvPr id="19" name="TextBox 45">
                <a:extLst>
                  <a:ext uri="{FF2B5EF4-FFF2-40B4-BE49-F238E27FC236}">
                    <a16:creationId xmlns:a16="http://schemas.microsoft.com/office/drawing/2014/main" id="{CCD3F5EB-024B-E1EF-5C52-E244C66F1D7C}"/>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7" name="TextBox 46">
              <a:hlinkClick r:id="rId3" action="ppaction://hlinksldjump"/>
              <a:extLst>
                <a:ext uri="{FF2B5EF4-FFF2-40B4-BE49-F238E27FC236}">
                  <a16:creationId xmlns:a16="http://schemas.microsoft.com/office/drawing/2014/main" id="{97157918-BE2A-FF0C-EE4F-8310CB71043D}"/>
                </a:ext>
              </a:extLst>
            </p:cNvPr>
            <p:cNvSpPr txBox="1"/>
            <p:nvPr/>
          </p:nvSpPr>
          <p:spPr>
            <a:xfrm>
              <a:off x="1942882" y="475615"/>
              <a:ext cx="3412544" cy="367537"/>
            </a:xfrm>
            <a:prstGeom prst="rect">
              <a:avLst/>
            </a:prstGeom>
          </p:spPr>
          <p:txBody>
            <a:bodyPr wrap="square" lIns="0" tIns="0" rIns="0" bIns="0" rtlCol="0" anchor="t">
              <a:spAutoFit/>
            </a:bodyPr>
            <a:lstStyle/>
            <a:p>
              <a:pPr marL="0" lvl="0" indent="0" algn="r">
                <a:lnSpc>
                  <a:spcPts val="2340"/>
                </a:lnSpc>
                <a:spcBef>
                  <a:spcPct val="0"/>
                </a:spcBef>
              </a:pPr>
              <a:r>
                <a:rPr lang="en-US" sz="1800" dirty="0">
                  <a:solidFill>
                    <a:srgbClr val="FFFFFF"/>
                  </a:solidFill>
                  <a:latin typeface="Helios Bold"/>
                  <a:ea typeface="Helios Bold"/>
                  <a:cs typeface="Helios Bold"/>
                  <a:sym typeface="Helios Bold"/>
                </a:rPr>
                <a:t>Back to Scop of Work</a:t>
              </a:r>
            </a:p>
          </p:txBody>
        </p:sp>
      </p:grpSp>
    </p:spTree>
    <p:extLst>
      <p:ext uri="{BB962C8B-B14F-4D97-AF65-F5344CB8AC3E}">
        <p14:creationId xmlns:p14="http://schemas.microsoft.com/office/powerpoint/2010/main" val="19380108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4800600" y="-1321890"/>
            <a:ext cx="21853498" cy="5455740"/>
            <a:chOff x="0" y="0"/>
            <a:chExt cx="1012092" cy="252670"/>
          </a:xfrm>
        </p:grpSpPr>
        <p:sp>
          <p:nvSpPr>
            <p:cNvPr id="3" name="Freeform 3"/>
            <p:cNvSpPr/>
            <p:nvPr/>
          </p:nvSpPr>
          <p:spPr>
            <a:xfrm>
              <a:off x="0" y="0"/>
              <a:ext cx="1012092" cy="252670"/>
            </a:xfrm>
            <a:custGeom>
              <a:avLst/>
              <a:gdLst/>
              <a:ahLst/>
              <a:cxnLst/>
              <a:rect l="l" t="t" r="r" b="b"/>
              <a:pathLst>
                <a:path w="1012092" h="252670">
                  <a:moveTo>
                    <a:pt x="203200" y="0"/>
                  </a:moveTo>
                  <a:lnTo>
                    <a:pt x="808892" y="0"/>
                  </a:lnTo>
                  <a:lnTo>
                    <a:pt x="1012092" y="252670"/>
                  </a:lnTo>
                  <a:lnTo>
                    <a:pt x="0" y="252670"/>
                  </a:lnTo>
                  <a:lnTo>
                    <a:pt x="203200" y="0"/>
                  </a:lnTo>
                  <a:close/>
                </a:path>
              </a:pathLst>
            </a:custGeom>
            <a:solidFill>
              <a:srgbClr val="A20E20"/>
            </a:solidFill>
          </p:spPr>
        </p:sp>
        <p:sp>
          <p:nvSpPr>
            <p:cNvPr id="4" name="TextBox 4"/>
            <p:cNvSpPr txBox="1"/>
            <p:nvPr/>
          </p:nvSpPr>
          <p:spPr>
            <a:xfrm>
              <a:off x="127000" y="-38100"/>
              <a:ext cx="758092" cy="290770"/>
            </a:xfrm>
            <a:prstGeom prst="rect">
              <a:avLst/>
            </a:prstGeom>
          </p:spPr>
          <p:txBody>
            <a:bodyPr lIns="50800" tIns="50800" rIns="50800" bIns="50800" rtlCol="0" anchor="ctr"/>
            <a:lstStyle/>
            <a:p>
              <a:pPr algn="ctr">
                <a:lnSpc>
                  <a:spcPts val="2100"/>
                </a:lnSpc>
              </a:pPr>
              <a:endParaRPr/>
            </a:p>
          </p:txBody>
        </p:sp>
      </p:grpSp>
      <p:grpSp>
        <p:nvGrpSpPr>
          <p:cNvPr id="5" name="Group 5"/>
          <p:cNvGrpSpPr/>
          <p:nvPr/>
        </p:nvGrpSpPr>
        <p:grpSpPr>
          <a:xfrm>
            <a:off x="1028700" y="1028700"/>
            <a:ext cx="11988230" cy="3275122"/>
            <a:chOff x="0" y="0"/>
            <a:chExt cx="15984307" cy="4366829"/>
          </a:xfrm>
        </p:grpSpPr>
        <p:sp>
          <p:nvSpPr>
            <p:cNvPr id="6" name="TextBox 6"/>
            <p:cNvSpPr txBox="1"/>
            <p:nvPr/>
          </p:nvSpPr>
          <p:spPr>
            <a:xfrm>
              <a:off x="0" y="0"/>
              <a:ext cx="15984307" cy="1700979"/>
            </a:xfrm>
            <a:prstGeom prst="rect">
              <a:avLst/>
            </a:prstGeom>
          </p:spPr>
          <p:txBody>
            <a:bodyPr lIns="0" tIns="0" rIns="0" bIns="0" rtlCol="0" anchor="t">
              <a:spAutoFit/>
            </a:bodyPr>
            <a:lstStyle/>
            <a:p>
              <a:pPr algn="l">
                <a:lnSpc>
                  <a:spcPts val="10199"/>
                </a:lnSpc>
              </a:pPr>
              <a:r>
                <a:rPr lang="en-US" sz="8499" dirty="0">
                  <a:solidFill>
                    <a:srgbClr val="FFFFFF"/>
                  </a:solidFill>
                  <a:latin typeface="TT Hoves Bold"/>
                  <a:ea typeface="TT Hoves Bold"/>
                  <a:cs typeface="TT Hoves Bold"/>
                  <a:sym typeface="TT Hoves Bold"/>
                </a:rPr>
                <a:t> </a:t>
              </a:r>
              <a:r>
                <a:rPr lang="en-IN" sz="8499" dirty="0">
                  <a:solidFill>
                    <a:srgbClr val="FFFFFF"/>
                  </a:solidFill>
                  <a:latin typeface="TT Hoves Bold"/>
                </a:rPr>
                <a:t>Data</a:t>
              </a:r>
              <a:r>
                <a:rPr lang="en-IN" sz="8499" dirty="0">
                  <a:solidFill>
                    <a:srgbClr val="FFFFFF"/>
                  </a:solidFill>
                  <a:latin typeface="Aptos" panose="020B0004020202020204" pitchFamily="34" charset="0"/>
                  <a:cs typeface="Mangal" panose="02040503050203030202" pitchFamily="18" charset="0"/>
                </a:rPr>
                <a:t> </a:t>
              </a:r>
              <a:r>
                <a:rPr lang="en-IN" sz="8499" dirty="0">
                  <a:solidFill>
                    <a:srgbClr val="FFFFFF"/>
                  </a:solidFill>
                  <a:latin typeface="TT Hoves Bold"/>
                </a:rPr>
                <a:t>Requirements</a:t>
              </a:r>
              <a:endParaRPr lang="en-US" sz="8499" dirty="0">
                <a:solidFill>
                  <a:srgbClr val="FFFFFF"/>
                </a:solidFill>
                <a:latin typeface="TT Hoves Bold"/>
                <a:sym typeface="TT Hoves Bold"/>
              </a:endParaRPr>
            </a:p>
          </p:txBody>
        </p:sp>
        <p:sp>
          <p:nvSpPr>
            <p:cNvPr id="7" name="TextBox 7"/>
            <p:cNvSpPr txBox="1"/>
            <p:nvPr/>
          </p:nvSpPr>
          <p:spPr>
            <a:xfrm>
              <a:off x="558800" y="1982157"/>
              <a:ext cx="12908144" cy="2384672"/>
            </a:xfrm>
            <a:prstGeom prst="rect">
              <a:avLst/>
            </a:prstGeom>
          </p:spPr>
          <p:txBody>
            <a:bodyPr lIns="0" tIns="0" rIns="0" bIns="0" rtlCol="0" anchor="t">
              <a:spAutoFit/>
            </a:bodyPr>
            <a:lstStyle/>
            <a:p>
              <a:pPr>
                <a:lnSpc>
                  <a:spcPts val="4759"/>
                </a:lnSpc>
              </a:pPr>
              <a:r>
                <a:rPr lang="en-IN" sz="3399" dirty="0">
                  <a:solidFill>
                    <a:srgbClr val="FFFFFF"/>
                  </a:solidFill>
                  <a:latin typeface="Helios"/>
                </a:rPr>
                <a:t>The HR Analytics project uses a dataset containing the following column</a:t>
              </a:r>
              <a:r>
                <a:rPr lang="en-IN" sz="1800" dirty="0">
                  <a:effectLst/>
                  <a:latin typeface="Aptos" panose="020B0004020202020204" pitchFamily="34" charset="0"/>
                  <a:ea typeface="Arial" panose="020B0604020202020204" pitchFamily="34" charset="0"/>
                  <a:cs typeface="Mangal" panose="02040503050203030202" pitchFamily="18" charset="0"/>
                </a:rPr>
                <a:t>s:</a:t>
              </a:r>
              <a:endParaRPr lang="en-IN" sz="1800" dirty="0">
                <a:effectLst/>
                <a:latin typeface="Arial" panose="020B0604020202020204" pitchFamily="34" charset="0"/>
                <a:ea typeface="Arial" panose="020B0604020202020204" pitchFamily="34" charset="0"/>
                <a:cs typeface="Mangal" panose="02040503050203030202" pitchFamily="18" charset="0"/>
              </a:endParaRPr>
            </a:p>
            <a:p>
              <a:pPr algn="l">
                <a:lnSpc>
                  <a:spcPts val="4759"/>
                </a:lnSpc>
              </a:pPr>
              <a:r>
                <a:rPr lang="en-US" sz="3399" u="none" dirty="0">
                  <a:solidFill>
                    <a:srgbClr val="FFFFFF"/>
                  </a:solidFill>
                  <a:latin typeface="Helios"/>
                  <a:ea typeface="Helios"/>
                  <a:cs typeface="Helios"/>
                  <a:sym typeface="Helios"/>
                </a:rPr>
                <a:t>. </a:t>
              </a:r>
            </a:p>
          </p:txBody>
        </p:sp>
      </p:grpSp>
      <p:grpSp>
        <p:nvGrpSpPr>
          <p:cNvPr id="8" name="Group 8"/>
          <p:cNvGrpSpPr/>
          <p:nvPr/>
        </p:nvGrpSpPr>
        <p:grpSpPr>
          <a:xfrm>
            <a:off x="1028700" y="5324652"/>
            <a:ext cx="3295436" cy="1073376"/>
            <a:chOff x="0" y="0"/>
            <a:chExt cx="867934" cy="282700"/>
          </a:xfrm>
        </p:grpSpPr>
        <p:sp>
          <p:nvSpPr>
            <p:cNvPr id="9" name="Freeform 9"/>
            <p:cNvSpPr/>
            <p:nvPr/>
          </p:nvSpPr>
          <p:spPr>
            <a:xfrm>
              <a:off x="0" y="0"/>
              <a:ext cx="867934" cy="282700"/>
            </a:xfrm>
            <a:custGeom>
              <a:avLst/>
              <a:gdLst/>
              <a:ahLst/>
              <a:cxnLst/>
              <a:rect l="l" t="t" r="r" b="b"/>
              <a:pathLst>
                <a:path w="867934" h="282700">
                  <a:moveTo>
                    <a:pt x="0" y="0"/>
                  </a:moveTo>
                  <a:lnTo>
                    <a:pt x="867934" y="0"/>
                  </a:lnTo>
                  <a:lnTo>
                    <a:pt x="867934" y="282700"/>
                  </a:lnTo>
                  <a:lnTo>
                    <a:pt x="0" y="282700"/>
                  </a:lnTo>
                  <a:close/>
                </a:path>
              </a:pathLst>
            </a:custGeom>
            <a:solidFill>
              <a:srgbClr val="E4E4E4"/>
            </a:solidFill>
            <a:ln w="9525" cap="sq">
              <a:solidFill>
                <a:srgbClr val="2A2E3A"/>
              </a:solidFill>
              <a:prstDash val="solid"/>
              <a:miter/>
            </a:ln>
          </p:spPr>
          <p:txBody>
            <a:bodyPr/>
            <a:lstStyle/>
            <a:p>
              <a:endParaRPr lang="en-IN" dirty="0"/>
            </a:p>
          </p:txBody>
        </p:sp>
        <p:sp>
          <p:nvSpPr>
            <p:cNvPr id="10" name="TextBox 10">
              <a:hlinkClick r:id="rId2" action="ppaction://hlinksldjump"/>
            </p:cNvPr>
            <p:cNvSpPr txBox="1"/>
            <p:nvPr/>
          </p:nvSpPr>
          <p:spPr>
            <a:xfrm>
              <a:off x="0" y="-66675"/>
              <a:ext cx="867934" cy="349375"/>
            </a:xfrm>
            <a:prstGeom prst="rect">
              <a:avLst/>
            </a:prstGeom>
          </p:spPr>
          <p:txBody>
            <a:bodyPr lIns="50800" tIns="50800" rIns="50800" bIns="50800" rtlCol="0" anchor="ctr"/>
            <a:lstStyle/>
            <a:p>
              <a:pPr algn="ctr">
                <a:lnSpc>
                  <a:spcPts val="4199"/>
                </a:lnSpc>
              </a:pPr>
              <a:r>
                <a:rPr lang="en-IN" sz="2000" dirty="0">
                  <a:solidFill>
                    <a:srgbClr val="A20E20"/>
                  </a:solidFill>
                  <a:latin typeface="Helios Bold"/>
                </a:rPr>
                <a:t>Employee</a:t>
              </a:r>
              <a:r>
                <a:rPr lang="en-IN" sz="1200" dirty="0">
                  <a:effectLst/>
                  <a:latin typeface="Aptos" panose="020B0004020202020204" pitchFamily="34" charset="0"/>
                  <a:ea typeface="Arial" panose="020B0604020202020204" pitchFamily="34" charset="0"/>
                  <a:cs typeface="Mangal" panose="02040503050203030202" pitchFamily="18" charset="0"/>
                </a:rPr>
                <a:t> </a:t>
              </a:r>
              <a:r>
                <a:rPr lang="en-IN" sz="2000" dirty="0">
                  <a:solidFill>
                    <a:srgbClr val="A20E20"/>
                  </a:solidFill>
                  <a:latin typeface="Helios Bold"/>
                </a:rPr>
                <a:t>Information</a:t>
              </a:r>
              <a:endParaRPr lang="en-US" sz="2000" dirty="0">
                <a:solidFill>
                  <a:srgbClr val="A20E20"/>
                </a:solidFill>
                <a:latin typeface="Helios Bold"/>
                <a:sym typeface="Helios Bold"/>
              </a:endParaRPr>
            </a:p>
          </p:txBody>
        </p:sp>
      </p:grpSp>
      <p:grpSp>
        <p:nvGrpSpPr>
          <p:cNvPr id="11" name="Group 11"/>
          <p:cNvGrpSpPr/>
          <p:nvPr/>
        </p:nvGrpSpPr>
        <p:grpSpPr>
          <a:xfrm>
            <a:off x="5375097" y="5324652"/>
            <a:ext cx="3295436" cy="1073376"/>
            <a:chOff x="0" y="0"/>
            <a:chExt cx="867934" cy="282700"/>
          </a:xfrm>
        </p:grpSpPr>
        <p:sp>
          <p:nvSpPr>
            <p:cNvPr id="12" name="Freeform 12"/>
            <p:cNvSpPr/>
            <p:nvPr/>
          </p:nvSpPr>
          <p:spPr>
            <a:xfrm>
              <a:off x="0" y="0"/>
              <a:ext cx="867934" cy="282700"/>
            </a:xfrm>
            <a:custGeom>
              <a:avLst/>
              <a:gdLst/>
              <a:ahLst/>
              <a:cxnLst/>
              <a:rect l="l" t="t" r="r" b="b"/>
              <a:pathLst>
                <a:path w="867934" h="282700">
                  <a:moveTo>
                    <a:pt x="0" y="0"/>
                  </a:moveTo>
                  <a:lnTo>
                    <a:pt x="867934" y="0"/>
                  </a:lnTo>
                  <a:lnTo>
                    <a:pt x="867934" y="282700"/>
                  </a:lnTo>
                  <a:lnTo>
                    <a:pt x="0" y="282700"/>
                  </a:lnTo>
                  <a:close/>
                </a:path>
              </a:pathLst>
            </a:custGeom>
            <a:solidFill>
              <a:srgbClr val="E4E4E4"/>
            </a:solidFill>
            <a:ln w="9525" cap="sq">
              <a:solidFill>
                <a:srgbClr val="2A2E3A"/>
              </a:solidFill>
              <a:prstDash val="solid"/>
              <a:miter/>
            </a:ln>
          </p:spPr>
        </p:sp>
        <p:sp>
          <p:nvSpPr>
            <p:cNvPr id="13" name="TextBox 13">
              <a:hlinkClick r:id="rId2" action="ppaction://hlinksldjump"/>
            </p:cNvPr>
            <p:cNvSpPr txBox="1"/>
            <p:nvPr/>
          </p:nvSpPr>
          <p:spPr>
            <a:xfrm>
              <a:off x="0" y="-66675"/>
              <a:ext cx="867934" cy="349375"/>
            </a:xfrm>
            <a:prstGeom prst="rect">
              <a:avLst/>
            </a:prstGeom>
          </p:spPr>
          <p:txBody>
            <a:bodyPr lIns="50800" tIns="50800" rIns="50800" bIns="50800" rtlCol="0" anchor="ctr"/>
            <a:lstStyle/>
            <a:p>
              <a:pPr algn="ctr">
                <a:lnSpc>
                  <a:spcPts val="4199"/>
                </a:lnSpc>
              </a:pPr>
              <a:r>
                <a:rPr lang="en-IN" sz="2000" dirty="0">
                  <a:solidFill>
                    <a:srgbClr val="A20E20"/>
                  </a:solidFill>
                  <a:latin typeface="Helios Bold"/>
                </a:rPr>
                <a:t>Job</a:t>
              </a: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2000" dirty="0">
                  <a:solidFill>
                    <a:srgbClr val="A20E20"/>
                  </a:solidFill>
                  <a:latin typeface="Helios Bold"/>
                </a:rPr>
                <a:t>Details</a:t>
              </a:r>
              <a:endParaRPr lang="en-US" sz="2000" dirty="0">
                <a:solidFill>
                  <a:srgbClr val="A20E20"/>
                </a:solidFill>
                <a:latin typeface="Helios Bold"/>
                <a:sym typeface="Helios Bold"/>
              </a:endParaRPr>
            </a:p>
          </p:txBody>
        </p:sp>
      </p:grpSp>
      <p:grpSp>
        <p:nvGrpSpPr>
          <p:cNvPr id="14" name="Group 14"/>
          <p:cNvGrpSpPr/>
          <p:nvPr/>
        </p:nvGrpSpPr>
        <p:grpSpPr>
          <a:xfrm>
            <a:off x="9617467" y="5324652"/>
            <a:ext cx="3295436" cy="1073376"/>
            <a:chOff x="0" y="0"/>
            <a:chExt cx="867934" cy="282700"/>
          </a:xfrm>
        </p:grpSpPr>
        <p:sp>
          <p:nvSpPr>
            <p:cNvPr id="15" name="Freeform 15"/>
            <p:cNvSpPr/>
            <p:nvPr/>
          </p:nvSpPr>
          <p:spPr>
            <a:xfrm>
              <a:off x="0" y="0"/>
              <a:ext cx="867934" cy="282700"/>
            </a:xfrm>
            <a:custGeom>
              <a:avLst/>
              <a:gdLst/>
              <a:ahLst/>
              <a:cxnLst/>
              <a:rect l="l" t="t" r="r" b="b"/>
              <a:pathLst>
                <a:path w="867934" h="282700">
                  <a:moveTo>
                    <a:pt x="0" y="0"/>
                  </a:moveTo>
                  <a:lnTo>
                    <a:pt x="867934" y="0"/>
                  </a:lnTo>
                  <a:lnTo>
                    <a:pt x="867934" y="282700"/>
                  </a:lnTo>
                  <a:lnTo>
                    <a:pt x="0" y="282700"/>
                  </a:lnTo>
                  <a:close/>
                </a:path>
              </a:pathLst>
            </a:custGeom>
            <a:solidFill>
              <a:srgbClr val="E4E4E4"/>
            </a:solidFill>
            <a:ln w="9525" cap="sq">
              <a:solidFill>
                <a:srgbClr val="2A2E3A"/>
              </a:solidFill>
              <a:prstDash val="solid"/>
              <a:miter/>
            </a:ln>
          </p:spPr>
        </p:sp>
        <p:sp>
          <p:nvSpPr>
            <p:cNvPr id="16" name="TextBox 16">
              <a:hlinkClick r:id="rId3" action="ppaction://hlinksldjump"/>
            </p:cNvPr>
            <p:cNvSpPr txBox="1"/>
            <p:nvPr/>
          </p:nvSpPr>
          <p:spPr>
            <a:xfrm>
              <a:off x="0" y="-66675"/>
              <a:ext cx="867934" cy="349375"/>
            </a:xfrm>
            <a:prstGeom prst="rect">
              <a:avLst/>
            </a:prstGeom>
          </p:spPr>
          <p:txBody>
            <a:bodyPr lIns="50800" tIns="50800" rIns="50800" bIns="50800" rtlCol="0" anchor="ctr"/>
            <a:lstStyle/>
            <a:p>
              <a:pPr algn="ctr">
                <a:lnSpc>
                  <a:spcPts val="4199"/>
                </a:lnSpc>
              </a:pPr>
              <a:r>
                <a:rPr lang="en-IN" sz="2000" dirty="0">
                  <a:solidFill>
                    <a:srgbClr val="A20E20"/>
                  </a:solidFill>
                  <a:latin typeface="Helios Bold"/>
                </a:rPr>
                <a:t>Performance</a:t>
              </a:r>
              <a:r>
                <a:rPr lang="en-IN" dirty="0">
                  <a:effectLst/>
                  <a:latin typeface="Aptos" panose="020B0004020202020204" pitchFamily="34" charset="0"/>
                  <a:ea typeface="Arial" panose="020B0604020202020204" pitchFamily="34" charset="0"/>
                  <a:cs typeface="Mangal" panose="02040503050203030202" pitchFamily="18" charset="0"/>
                </a:rPr>
                <a:t> </a:t>
              </a:r>
              <a:r>
                <a:rPr lang="en-IN" sz="2000" dirty="0">
                  <a:solidFill>
                    <a:srgbClr val="A20E20"/>
                  </a:solidFill>
                  <a:latin typeface="Helios Bold"/>
                </a:rPr>
                <a:t>and</a:t>
              </a:r>
              <a:r>
                <a:rPr lang="en-IN" dirty="0">
                  <a:effectLst/>
                  <a:latin typeface="Aptos" panose="020B0004020202020204" pitchFamily="34" charset="0"/>
                  <a:ea typeface="Arial" panose="020B0604020202020204" pitchFamily="34" charset="0"/>
                  <a:cs typeface="Mangal" panose="02040503050203030202" pitchFamily="18" charset="0"/>
                </a:rPr>
                <a:t> </a:t>
              </a:r>
              <a:r>
                <a:rPr lang="en-IN" sz="2000" dirty="0">
                  <a:solidFill>
                    <a:srgbClr val="A20E20"/>
                  </a:solidFill>
                  <a:latin typeface="Helios Bold"/>
                </a:rPr>
                <a:t>Satisfaction</a:t>
              </a:r>
              <a:endParaRPr lang="en-US" sz="2000" dirty="0">
                <a:solidFill>
                  <a:srgbClr val="A20E20"/>
                </a:solidFill>
                <a:latin typeface="Helios Bold"/>
                <a:sym typeface="Helios Bold"/>
              </a:endParaRPr>
            </a:p>
          </p:txBody>
        </p:sp>
      </p:grpSp>
      <p:grpSp>
        <p:nvGrpSpPr>
          <p:cNvPr id="17" name="Group 17"/>
          <p:cNvGrpSpPr/>
          <p:nvPr/>
        </p:nvGrpSpPr>
        <p:grpSpPr>
          <a:xfrm>
            <a:off x="13963864" y="5324652"/>
            <a:ext cx="3295436" cy="1073376"/>
            <a:chOff x="0" y="0"/>
            <a:chExt cx="867934" cy="282700"/>
          </a:xfrm>
        </p:grpSpPr>
        <p:sp>
          <p:nvSpPr>
            <p:cNvPr id="18" name="Freeform 18"/>
            <p:cNvSpPr/>
            <p:nvPr/>
          </p:nvSpPr>
          <p:spPr>
            <a:xfrm>
              <a:off x="0" y="0"/>
              <a:ext cx="867934" cy="282700"/>
            </a:xfrm>
            <a:custGeom>
              <a:avLst/>
              <a:gdLst/>
              <a:ahLst/>
              <a:cxnLst/>
              <a:rect l="l" t="t" r="r" b="b"/>
              <a:pathLst>
                <a:path w="867934" h="282700">
                  <a:moveTo>
                    <a:pt x="0" y="0"/>
                  </a:moveTo>
                  <a:lnTo>
                    <a:pt x="867934" y="0"/>
                  </a:lnTo>
                  <a:lnTo>
                    <a:pt x="867934" y="282700"/>
                  </a:lnTo>
                  <a:lnTo>
                    <a:pt x="0" y="282700"/>
                  </a:lnTo>
                  <a:close/>
                </a:path>
              </a:pathLst>
            </a:custGeom>
            <a:solidFill>
              <a:srgbClr val="E4E4E4"/>
            </a:solidFill>
            <a:ln w="9525" cap="sq">
              <a:solidFill>
                <a:srgbClr val="2A2E3A"/>
              </a:solidFill>
              <a:prstDash val="solid"/>
              <a:miter/>
            </a:ln>
          </p:spPr>
        </p:sp>
        <p:sp>
          <p:nvSpPr>
            <p:cNvPr id="19" name="TextBox 19">
              <a:hlinkClick r:id="rId3" action="ppaction://hlinksldjump"/>
            </p:cNvPr>
            <p:cNvSpPr txBox="1"/>
            <p:nvPr/>
          </p:nvSpPr>
          <p:spPr>
            <a:xfrm>
              <a:off x="0" y="-66675"/>
              <a:ext cx="867934" cy="349375"/>
            </a:xfrm>
            <a:prstGeom prst="rect">
              <a:avLst/>
            </a:prstGeom>
          </p:spPr>
          <p:txBody>
            <a:bodyPr lIns="50800" tIns="50800" rIns="50800" bIns="50800" rtlCol="0" anchor="ctr"/>
            <a:lstStyle/>
            <a:p>
              <a:pPr algn="ctr">
                <a:lnSpc>
                  <a:spcPts val="4199"/>
                </a:lnSpc>
              </a:pPr>
              <a:r>
                <a:rPr lang="en-IN" sz="2000" dirty="0">
                  <a:solidFill>
                    <a:srgbClr val="A20E20"/>
                  </a:solidFill>
                  <a:latin typeface="Helios Bold"/>
                </a:rPr>
                <a:t>Attrition</a:t>
              </a:r>
              <a:endParaRPr lang="en-US" sz="2000" dirty="0">
                <a:solidFill>
                  <a:srgbClr val="A20E20"/>
                </a:solidFill>
                <a:latin typeface="Helios Bold"/>
                <a:sym typeface="Helios Bold"/>
              </a:endParaRPr>
            </a:p>
          </p:txBody>
        </p:sp>
      </p:grpSp>
      <p:sp>
        <p:nvSpPr>
          <p:cNvPr id="20" name="AutoShape 20"/>
          <p:cNvSpPr/>
          <p:nvPr/>
        </p:nvSpPr>
        <p:spPr>
          <a:xfrm>
            <a:off x="4324136" y="5856578"/>
            <a:ext cx="1050961" cy="9525"/>
          </a:xfrm>
          <a:prstGeom prst="line">
            <a:avLst/>
          </a:prstGeom>
          <a:ln w="9525" cap="flat">
            <a:solidFill>
              <a:srgbClr val="2A2E3A"/>
            </a:solidFill>
            <a:prstDash val="solid"/>
            <a:headEnd type="none" w="sm" len="sm"/>
            <a:tailEnd type="none" w="sm" len="sm"/>
          </a:ln>
        </p:spPr>
      </p:sp>
      <p:sp>
        <p:nvSpPr>
          <p:cNvPr id="21" name="AutoShape 21"/>
          <p:cNvSpPr/>
          <p:nvPr/>
        </p:nvSpPr>
        <p:spPr>
          <a:xfrm>
            <a:off x="8670533" y="5856578"/>
            <a:ext cx="946934" cy="9525"/>
          </a:xfrm>
          <a:prstGeom prst="line">
            <a:avLst/>
          </a:prstGeom>
          <a:ln w="9525" cap="flat">
            <a:solidFill>
              <a:srgbClr val="2A2E3A"/>
            </a:solidFill>
            <a:prstDash val="solid"/>
            <a:headEnd type="none" w="sm" len="sm"/>
            <a:tailEnd type="none" w="sm" len="sm"/>
          </a:ln>
        </p:spPr>
      </p:sp>
      <p:sp>
        <p:nvSpPr>
          <p:cNvPr id="22" name="AutoShape 22"/>
          <p:cNvSpPr/>
          <p:nvPr/>
        </p:nvSpPr>
        <p:spPr>
          <a:xfrm>
            <a:off x="12912903" y="5856578"/>
            <a:ext cx="1050961" cy="9525"/>
          </a:xfrm>
          <a:prstGeom prst="line">
            <a:avLst/>
          </a:prstGeom>
          <a:ln w="9525" cap="flat">
            <a:solidFill>
              <a:srgbClr val="2A2E3A"/>
            </a:solidFill>
            <a:prstDash val="solid"/>
            <a:headEnd type="none" w="sm" len="sm"/>
            <a:tailEnd type="none" w="sm" len="sm"/>
          </a:ln>
        </p:spPr>
      </p:sp>
      <p:grpSp>
        <p:nvGrpSpPr>
          <p:cNvPr id="23" name="Group 42">
            <a:extLst>
              <a:ext uri="{FF2B5EF4-FFF2-40B4-BE49-F238E27FC236}">
                <a16:creationId xmlns:a16="http://schemas.microsoft.com/office/drawing/2014/main" id="{D8F47320-D9D1-F018-2B24-38E2D137C68D}"/>
              </a:ext>
            </a:extLst>
          </p:cNvPr>
          <p:cNvGrpSpPr/>
          <p:nvPr/>
        </p:nvGrpSpPr>
        <p:grpSpPr>
          <a:xfrm>
            <a:off x="13814230" y="9258300"/>
            <a:ext cx="5765006" cy="1028700"/>
            <a:chOff x="0" y="0"/>
            <a:chExt cx="7686674" cy="1371600"/>
          </a:xfrm>
        </p:grpSpPr>
        <p:grpSp>
          <p:nvGrpSpPr>
            <p:cNvPr id="24" name="Group 43">
              <a:extLst>
                <a:ext uri="{FF2B5EF4-FFF2-40B4-BE49-F238E27FC236}">
                  <a16:creationId xmlns:a16="http://schemas.microsoft.com/office/drawing/2014/main" id="{FEF9E38B-382A-97E8-C4E5-A62AB322EFF2}"/>
                </a:ext>
              </a:extLst>
            </p:cNvPr>
            <p:cNvGrpSpPr/>
            <p:nvPr/>
          </p:nvGrpSpPr>
          <p:grpSpPr>
            <a:xfrm>
              <a:off x="0" y="0"/>
              <a:ext cx="7686674" cy="1371600"/>
              <a:chOff x="0" y="0"/>
              <a:chExt cx="1049690" cy="187305"/>
            </a:xfrm>
          </p:grpSpPr>
          <p:sp>
            <p:nvSpPr>
              <p:cNvPr id="26" name="Freeform 44">
                <a:extLst>
                  <a:ext uri="{FF2B5EF4-FFF2-40B4-BE49-F238E27FC236}">
                    <a16:creationId xmlns:a16="http://schemas.microsoft.com/office/drawing/2014/main" id="{BA8764C4-7BE1-2F0A-365C-87CFEBDCA3E0}"/>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32" name="TextBox 31">
                <a:extLst>
                  <a:ext uri="{FF2B5EF4-FFF2-40B4-BE49-F238E27FC236}">
                    <a16:creationId xmlns:a16="http://schemas.microsoft.com/office/drawing/2014/main" id="{1051F7AB-0CD7-AA78-B4E6-83DB7A332020}"/>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25" name="TextBox 46">
              <a:hlinkClick r:id="rId4" action="ppaction://hlinksldjump"/>
              <a:extLst>
                <a:ext uri="{FF2B5EF4-FFF2-40B4-BE49-F238E27FC236}">
                  <a16:creationId xmlns:a16="http://schemas.microsoft.com/office/drawing/2014/main" id="{19338BB1-9F86-AAF1-44FA-899051136AB1}"/>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dirty="0">
                  <a:solidFill>
                    <a:srgbClr val="FFFFFF"/>
                  </a:solidFill>
                  <a:latin typeface="Helios Bold"/>
                  <a:sym typeface="Helios Bold"/>
                </a:rPr>
                <a:t>Back </a:t>
              </a:r>
              <a:r>
                <a:rPr lang="en-US" dirty="0">
                  <a:solidFill>
                    <a:srgbClr val="FFFFFF"/>
                  </a:solidFill>
                  <a:latin typeface="Helios Bold"/>
                  <a:sym typeface="Helios Bold"/>
                  <a:hlinkClick r:id="rId4" action="ppaction://hlinksldjump">
                    <a:extLst>
                      <a:ext uri="{A12FA001-AC4F-418D-AE19-62706E023703}">
                        <ahyp:hlinkClr xmlns:ahyp="http://schemas.microsoft.com/office/drawing/2018/hyperlinkcolor" val="tx"/>
                      </a:ext>
                    </a:extLst>
                  </a:hlinkClick>
                </a:rPr>
                <a:t>to</a:t>
              </a:r>
              <a:r>
                <a:rPr lang="en-US" dirty="0">
                  <a:solidFill>
                    <a:srgbClr val="FFFFFF"/>
                  </a:solidFill>
                  <a:latin typeface="Helios Bold"/>
                  <a:sym typeface="Helios Bold"/>
                </a:rPr>
                <a:t> </a:t>
              </a:r>
              <a:r>
                <a:rPr lang="en-US" sz="1800" dirty="0">
                  <a:solidFill>
                    <a:srgbClr val="FFFFFF"/>
                  </a:solidFill>
                  <a:latin typeface="Helios Bold"/>
                  <a:ea typeface="Helios Bold"/>
                  <a:cs typeface="Helios Bold"/>
                  <a:sym typeface="Helios Bold"/>
                </a:rPr>
                <a:t>Agenda</a:t>
              </a: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028410" y="0"/>
            <a:ext cx="12259590" cy="2566292"/>
          </a:xfrm>
          <a:custGeom>
            <a:avLst/>
            <a:gdLst/>
            <a:ahLst/>
            <a:cxnLst/>
            <a:rect l="l" t="t" r="r" b="b"/>
            <a:pathLst>
              <a:path w="12259590" h="2566292">
                <a:moveTo>
                  <a:pt x="0" y="0"/>
                </a:moveTo>
                <a:lnTo>
                  <a:pt x="12259590" y="0"/>
                </a:lnTo>
                <a:lnTo>
                  <a:pt x="12259590" y="2566292"/>
                </a:lnTo>
                <a:lnTo>
                  <a:pt x="0" y="2566292"/>
                </a:lnTo>
                <a:lnTo>
                  <a:pt x="0" y="0"/>
                </a:lnTo>
                <a:close/>
              </a:path>
            </a:pathLst>
          </a:custGeom>
          <a:blipFill>
            <a:blip r:embed="rId2"/>
            <a:stretch>
              <a:fillRect t="-218576"/>
            </a:stretch>
          </a:blipFill>
        </p:spPr>
      </p:sp>
      <p:grpSp>
        <p:nvGrpSpPr>
          <p:cNvPr id="3" name="Group 3"/>
          <p:cNvGrpSpPr/>
          <p:nvPr/>
        </p:nvGrpSpPr>
        <p:grpSpPr>
          <a:xfrm rot="-10800000">
            <a:off x="-3777921" y="2376440"/>
            <a:ext cx="7555842" cy="3482406"/>
            <a:chOff x="0" y="0"/>
            <a:chExt cx="406400" cy="187305"/>
          </a:xfrm>
        </p:grpSpPr>
        <p:sp>
          <p:nvSpPr>
            <p:cNvPr id="4" name="Freeform 4"/>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E8223B"/>
            </a:solidFill>
          </p:spPr>
        </p:sp>
        <p:sp>
          <p:nvSpPr>
            <p:cNvPr id="5" name="TextBox 5"/>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grpSp>
        <p:nvGrpSpPr>
          <p:cNvPr id="6" name="Group 6"/>
          <p:cNvGrpSpPr/>
          <p:nvPr/>
        </p:nvGrpSpPr>
        <p:grpSpPr>
          <a:xfrm rot="-10800000">
            <a:off x="-4109936" y="0"/>
            <a:ext cx="13253936" cy="3370693"/>
            <a:chOff x="0" y="0"/>
            <a:chExt cx="736505" cy="187305"/>
          </a:xfrm>
        </p:grpSpPr>
        <p:sp>
          <p:nvSpPr>
            <p:cNvPr id="7" name="Freeform 7"/>
            <p:cNvSpPr/>
            <p:nvPr/>
          </p:nvSpPr>
          <p:spPr>
            <a:xfrm>
              <a:off x="0" y="0"/>
              <a:ext cx="736505" cy="187305"/>
            </a:xfrm>
            <a:custGeom>
              <a:avLst/>
              <a:gdLst/>
              <a:ahLst/>
              <a:cxnLst/>
              <a:rect l="l" t="t" r="r" b="b"/>
              <a:pathLst>
                <a:path w="736505" h="187305">
                  <a:moveTo>
                    <a:pt x="203200" y="0"/>
                  </a:moveTo>
                  <a:lnTo>
                    <a:pt x="533305" y="0"/>
                  </a:lnTo>
                  <a:lnTo>
                    <a:pt x="736505" y="187305"/>
                  </a:lnTo>
                  <a:lnTo>
                    <a:pt x="0" y="187305"/>
                  </a:lnTo>
                  <a:lnTo>
                    <a:pt x="203200" y="0"/>
                  </a:lnTo>
                  <a:close/>
                </a:path>
              </a:pathLst>
            </a:custGeom>
            <a:solidFill>
              <a:srgbClr val="A20E20"/>
            </a:solidFill>
          </p:spPr>
          <p:txBody>
            <a:bodyPr/>
            <a:lstStyle/>
            <a:p>
              <a:endParaRPr lang="en-IN" dirty="0"/>
            </a:p>
          </p:txBody>
        </p:sp>
        <p:sp>
          <p:nvSpPr>
            <p:cNvPr id="8" name="TextBox 8"/>
            <p:cNvSpPr txBox="1"/>
            <p:nvPr/>
          </p:nvSpPr>
          <p:spPr>
            <a:xfrm>
              <a:off x="127000" y="-38100"/>
              <a:ext cx="482505" cy="225405"/>
            </a:xfrm>
            <a:prstGeom prst="rect">
              <a:avLst/>
            </a:prstGeom>
          </p:spPr>
          <p:txBody>
            <a:bodyPr lIns="50800" tIns="50800" rIns="50800" bIns="50800" rtlCol="0" anchor="ctr"/>
            <a:lstStyle/>
            <a:p>
              <a:pPr algn="ctr">
                <a:lnSpc>
                  <a:spcPts val="2100"/>
                </a:lnSpc>
              </a:pPr>
              <a:endParaRPr/>
            </a:p>
          </p:txBody>
        </p:sp>
      </p:grpSp>
      <p:graphicFrame>
        <p:nvGraphicFramePr>
          <p:cNvPr id="9" name="Table 9"/>
          <p:cNvGraphicFramePr>
            <a:graphicFrameLocks noGrp="1"/>
          </p:cNvGraphicFramePr>
          <p:nvPr>
            <p:extLst>
              <p:ext uri="{D42A27DB-BD31-4B8C-83A1-F6EECF244321}">
                <p14:modId xmlns:p14="http://schemas.microsoft.com/office/powerpoint/2010/main" val="365948573"/>
              </p:ext>
            </p:extLst>
          </p:nvPr>
        </p:nvGraphicFramePr>
        <p:xfrm>
          <a:off x="1905000" y="3620280"/>
          <a:ext cx="7951501" cy="8318788"/>
        </p:xfrm>
        <a:graphic>
          <a:graphicData uri="http://schemas.openxmlformats.org/drawingml/2006/table">
            <a:tbl>
              <a:tblPr/>
              <a:tblGrid>
                <a:gridCol w="1949080">
                  <a:extLst>
                    <a:ext uri="{9D8B030D-6E8A-4147-A177-3AD203B41FA5}">
                      <a16:colId xmlns:a16="http://schemas.microsoft.com/office/drawing/2014/main" val="20000"/>
                    </a:ext>
                  </a:extLst>
                </a:gridCol>
                <a:gridCol w="6002421">
                  <a:extLst>
                    <a:ext uri="{9D8B030D-6E8A-4147-A177-3AD203B41FA5}">
                      <a16:colId xmlns:a16="http://schemas.microsoft.com/office/drawing/2014/main" val="20001"/>
                    </a:ext>
                  </a:extLst>
                </a:gridCol>
              </a:tblGrid>
              <a:tr h="123198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r>
                        <a:rPr lang="en-IN" sz="2400" kern="1200" dirty="0">
                          <a:solidFill>
                            <a:schemeClr val="tx1"/>
                          </a:solidFill>
                          <a:effectLst/>
                          <a:latin typeface="+mn-lt"/>
                          <a:ea typeface="+mn-ea"/>
                          <a:cs typeface="+mn-cs"/>
                        </a:rPr>
                        <a:t> </a:t>
                      </a:r>
                      <a:r>
                        <a:rPr lang="en-IN" sz="3200" kern="1200" dirty="0" err="1">
                          <a:solidFill>
                            <a:srgbClr val="A20E20"/>
                          </a:solidFill>
                          <a:latin typeface="Helios Bold"/>
                          <a:ea typeface="+mn-ea"/>
                          <a:cs typeface="+mn-cs"/>
                        </a:rPr>
                        <a:t>EmpID</a:t>
                      </a:r>
                      <a:r>
                        <a:rPr lang="en-IN" sz="3200" kern="1200" dirty="0">
                          <a:solidFill>
                            <a:srgbClr val="A20E20"/>
                          </a:solidFill>
                          <a:latin typeface="Helios Bold"/>
                          <a:ea typeface="+mn-ea"/>
                          <a:cs typeface="+mn-cs"/>
                        </a:rPr>
                        <a:t>,</a:t>
                      </a:r>
                    </a:p>
                    <a:p>
                      <a:pPr algn="l">
                        <a:lnSpc>
                          <a:spcPct val="150000"/>
                        </a:lnSpc>
                        <a:defRPr/>
                      </a:pP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EmployeeNumber</a:t>
                      </a:r>
                      <a:r>
                        <a:rPr lang="en-IN" sz="3200" kern="1200" dirty="0">
                          <a:solidFill>
                            <a:srgbClr val="A20E20"/>
                          </a:solidFill>
                          <a:latin typeface="Helios Bold"/>
                          <a:ea typeface="+mn-ea"/>
                          <a:cs typeface="+mn-cs"/>
                        </a:rPr>
                        <a:t>, </a:t>
                      </a:r>
                    </a:p>
                    <a:p>
                      <a:pPr algn="l">
                        <a:lnSpc>
                          <a:spcPct val="150000"/>
                        </a:lnSpc>
                        <a:defRPr/>
                      </a:pPr>
                      <a:r>
                        <a:rPr lang="en-IN" sz="3200" kern="1200" dirty="0">
                          <a:solidFill>
                            <a:srgbClr val="A20E20"/>
                          </a:solidFill>
                          <a:latin typeface="Helios Bold"/>
                          <a:ea typeface="+mn-ea"/>
                          <a:cs typeface="+mn-cs"/>
                        </a:rPr>
                        <a:t>Age, </a:t>
                      </a:r>
                    </a:p>
                    <a:p>
                      <a:pPr algn="l">
                        <a:lnSpc>
                          <a:spcPct val="150000"/>
                        </a:lnSpc>
                        <a:defRPr/>
                      </a:pPr>
                      <a:r>
                        <a:rPr lang="en-IN" sz="3200" kern="1200" dirty="0" err="1">
                          <a:solidFill>
                            <a:srgbClr val="A20E20"/>
                          </a:solidFill>
                          <a:latin typeface="Helios Bold"/>
                          <a:ea typeface="+mn-ea"/>
                          <a:cs typeface="+mn-cs"/>
                        </a:rPr>
                        <a:t>AgeGroup</a:t>
                      </a:r>
                      <a:r>
                        <a:rPr lang="en-IN" sz="3200" kern="1200" dirty="0">
                          <a:solidFill>
                            <a:srgbClr val="A20E20"/>
                          </a:solidFill>
                          <a:latin typeface="Helios Bold"/>
                          <a:ea typeface="+mn-ea"/>
                          <a:cs typeface="+mn-cs"/>
                        </a:rPr>
                        <a:t>, </a:t>
                      </a:r>
                    </a:p>
                    <a:p>
                      <a:pPr algn="l">
                        <a:lnSpc>
                          <a:spcPct val="150000"/>
                        </a:lnSpc>
                        <a:defRPr/>
                      </a:pPr>
                      <a:r>
                        <a:rPr lang="en-IN" sz="3200" kern="1200" dirty="0">
                          <a:solidFill>
                            <a:srgbClr val="A20E20"/>
                          </a:solidFill>
                          <a:latin typeface="Helios Bold"/>
                          <a:ea typeface="+mn-ea"/>
                          <a:cs typeface="+mn-cs"/>
                        </a:rPr>
                        <a:t>Gender,</a:t>
                      </a:r>
                    </a:p>
                    <a:p>
                      <a:pPr algn="l">
                        <a:lnSpc>
                          <a:spcPct val="150000"/>
                        </a:lnSpc>
                        <a:defRPr/>
                      </a:pP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MaritalStatus</a:t>
                      </a:r>
                      <a:r>
                        <a:rPr lang="en-IN" sz="3200" kern="1200" dirty="0">
                          <a:solidFill>
                            <a:srgbClr val="A20E20"/>
                          </a:solidFill>
                          <a:latin typeface="Helios Bold"/>
                          <a:ea typeface="+mn-ea"/>
                          <a:cs typeface="+mn-cs"/>
                        </a:rPr>
                        <a:t>,</a:t>
                      </a:r>
                    </a:p>
                    <a:p>
                      <a:pPr algn="l">
                        <a:lnSpc>
                          <a:spcPct val="150000"/>
                        </a:lnSpc>
                        <a:defRPr/>
                      </a:pPr>
                      <a:r>
                        <a:rPr lang="en-IN" sz="3200" kern="1200" dirty="0">
                          <a:solidFill>
                            <a:srgbClr val="A20E20"/>
                          </a:solidFill>
                          <a:latin typeface="Helios Bold"/>
                          <a:ea typeface="+mn-ea"/>
                          <a:cs typeface="+mn-cs"/>
                        </a:rPr>
                        <a:t> Education,</a:t>
                      </a:r>
                    </a:p>
                    <a:p>
                      <a:pPr algn="l">
                        <a:lnSpc>
                          <a:spcPct val="150000"/>
                        </a:lnSpc>
                        <a:defRPr/>
                      </a:pP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EducationField</a:t>
                      </a:r>
                      <a:endParaRPr lang="en-US" sz="3200" kern="1200" dirty="0">
                        <a:solidFill>
                          <a:srgbClr val="A20E20"/>
                        </a:solidFill>
                        <a:latin typeface="Helios Bold"/>
                      </a:endParaRPr>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algn="ctr">
                        <a:lnSpc>
                          <a:spcPct val="150000"/>
                        </a:lnSpc>
                        <a:defRPr/>
                      </a:pPr>
                      <a:endParaRPr lang="en-US" sz="14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11" name="TextBox 11"/>
          <p:cNvSpPr txBox="1"/>
          <p:nvPr/>
        </p:nvSpPr>
        <p:spPr>
          <a:xfrm>
            <a:off x="500478" y="1295424"/>
            <a:ext cx="6554886" cy="1091837"/>
          </a:xfrm>
          <a:prstGeom prst="rect">
            <a:avLst/>
          </a:prstGeom>
        </p:spPr>
        <p:txBody>
          <a:bodyPr wrap="square" lIns="0" tIns="0" rIns="0" bIns="0" rtlCol="0" anchor="t">
            <a:spAutoFit/>
          </a:bodyPr>
          <a:lstStyle/>
          <a:p>
            <a:pPr algn="ctr">
              <a:lnSpc>
                <a:spcPts val="4199"/>
              </a:lnSpc>
            </a:pPr>
            <a:r>
              <a:rPr lang="en-US" sz="4700" dirty="0">
                <a:solidFill>
                  <a:srgbClr val="FFFFFF"/>
                </a:solidFill>
                <a:latin typeface="TT Hoves Bold"/>
                <a:ea typeface="TT Hoves Bold"/>
                <a:cs typeface="TT Hoves Bold"/>
                <a:sym typeface="TT Hoves Bold"/>
              </a:rPr>
              <a:t> </a:t>
            </a:r>
            <a:r>
              <a:rPr lang="en-IN" sz="4700" dirty="0">
                <a:solidFill>
                  <a:srgbClr val="FFFFFF"/>
                </a:solidFill>
                <a:latin typeface="TT Hoves Bold"/>
              </a:rPr>
              <a:t>Employee</a:t>
            </a:r>
          </a:p>
          <a:p>
            <a:pPr algn="ctr">
              <a:lnSpc>
                <a:spcPts val="4199"/>
              </a:lnSpc>
            </a:pPr>
            <a:r>
              <a:rPr lang="en-IN" sz="3200" dirty="0">
                <a:effectLst/>
                <a:latin typeface="Aptos" panose="020B0004020202020204" pitchFamily="34" charset="0"/>
                <a:ea typeface="Arial" panose="020B0604020202020204" pitchFamily="34" charset="0"/>
                <a:cs typeface="Mangal" panose="02040503050203030202" pitchFamily="18" charset="0"/>
              </a:rPr>
              <a:t> </a:t>
            </a:r>
            <a:r>
              <a:rPr lang="en-IN" sz="4700" dirty="0">
                <a:solidFill>
                  <a:srgbClr val="FFFFFF"/>
                </a:solidFill>
                <a:latin typeface="TT Hoves Bold"/>
              </a:rPr>
              <a:t>Information </a:t>
            </a:r>
          </a:p>
        </p:txBody>
      </p:sp>
      <p:graphicFrame>
        <p:nvGraphicFramePr>
          <p:cNvPr id="12" name="Table 9">
            <a:extLst>
              <a:ext uri="{FF2B5EF4-FFF2-40B4-BE49-F238E27FC236}">
                <a16:creationId xmlns:a16="http://schemas.microsoft.com/office/drawing/2014/main" id="{4C23465A-715C-6B06-82FA-8D4C22EB943D}"/>
              </a:ext>
            </a:extLst>
          </p:cNvPr>
          <p:cNvGraphicFramePr>
            <a:graphicFrameLocks noGrp="1"/>
          </p:cNvGraphicFramePr>
          <p:nvPr>
            <p:extLst>
              <p:ext uri="{D42A27DB-BD31-4B8C-83A1-F6EECF244321}">
                <p14:modId xmlns:p14="http://schemas.microsoft.com/office/powerpoint/2010/main" val="1702870993"/>
              </p:ext>
            </p:extLst>
          </p:nvPr>
        </p:nvGraphicFramePr>
        <p:xfrm>
          <a:off x="9143999" y="3620280"/>
          <a:ext cx="8115300" cy="8318788"/>
        </p:xfrm>
        <a:graphic>
          <a:graphicData uri="http://schemas.openxmlformats.org/drawingml/2006/table">
            <a:tbl>
              <a:tblPr/>
              <a:tblGrid>
                <a:gridCol w="2112879">
                  <a:extLst>
                    <a:ext uri="{9D8B030D-6E8A-4147-A177-3AD203B41FA5}">
                      <a16:colId xmlns:a16="http://schemas.microsoft.com/office/drawing/2014/main" val="20000"/>
                    </a:ext>
                  </a:extLst>
                </a:gridCol>
                <a:gridCol w="6002421">
                  <a:extLst>
                    <a:ext uri="{9D8B030D-6E8A-4147-A177-3AD203B41FA5}">
                      <a16:colId xmlns:a16="http://schemas.microsoft.com/office/drawing/2014/main" val="20001"/>
                    </a:ext>
                  </a:extLst>
                </a:gridCol>
              </a:tblGrid>
              <a:tr h="123198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r>
                        <a:rPr lang="en-IN" sz="2400" kern="1200" dirty="0">
                          <a:solidFill>
                            <a:schemeClr val="tx1"/>
                          </a:solidFill>
                          <a:effectLst/>
                          <a:latin typeface="+mn-lt"/>
                          <a:ea typeface="+mn-ea"/>
                          <a:cs typeface="+mn-cs"/>
                        </a:rPr>
                        <a:t> </a:t>
                      </a:r>
                      <a:r>
                        <a:rPr lang="en-IN" sz="3200" kern="1200" dirty="0" err="1">
                          <a:solidFill>
                            <a:srgbClr val="A20E20"/>
                          </a:solidFill>
                          <a:latin typeface="Helios Bold"/>
                          <a:ea typeface="+mn-ea"/>
                          <a:cs typeface="+mn-cs"/>
                        </a:rPr>
                        <a:t>JobRole</a:t>
                      </a:r>
                      <a:r>
                        <a:rPr lang="en-IN" sz="3200" kern="1200" dirty="0">
                          <a:solidFill>
                            <a:srgbClr val="A20E20"/>
                          </a:solidFill>
                          <a:latin typeface="Helios Bold"/>
                          <a:ea typeface="+mn-ea"/>
                          <a:cs typeface="+mn-cs"/>
                        </a:rPr>
                        <a:t>, Department, </a:t>
                      </a:r>
                      <a:r>
                        <a:rPr lang="en-IN" sz="3200" kern="1200" dirty="0" err="1">
                          <a:solidFill>
                            <a:srgbClr val="A20E20"/>
                          </a:solidFill>
                          <a:latin typeface="Helios Bold"/>
                          <a:ea typeface="+mn-ea"/>
                          <a:cs typeface="+mn-cs"/>
                        </a:rPr>
                        <a:t>JobLevel</a:t>
                      </a: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JobSatisfaction</a:t>
                      </a: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JobInvolvement</a:t>
                      </a: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YearsAtCompany</a:t>
                      </a: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YearsInCurrentRole</a:t>
                      </a: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YearsSinceLastPromotion</a:t>
                      </a: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YearsWithCurrManager</a:t>
                      </a: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OverTime</a:t>
                      </a:r>
                      <a:endParaRPr lang="en-US" sz="3200" kern="1200" dirty="0">
                        <a:solidFill>
                          <a:srgbClr val="A20E20"/>
                        </a:solidFill>
                        <a:latin typeface="Helios Bold"/>
                        <a:ea typeface="+mn-ea"/>
                        <a:cs typeface="+mn-cs"/>
                      </a:endParaRPr>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algn="ctr">
                        <a:lnSpc>
                          <a:spcPct val="150000"/>
                        </a:lnSpc>
                        <a:defRPr/>
                      </a:pPr>
                      <a:endParaRPr lang="en-US" sz="14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21" name="Group 3">
            <a:extLst>
              <a:ext uri="{FF2B5EF4-FFF2-40B4-BE49-F238E27FC236}">
                <a16:creationId xmlns:a16="http://schemas.microsoft.com/office/drawing/2014/main" id="{4DB6CA30-7EAD-0AB1-6499-CF7A7CB83BCD}"/>
              </a:ext>
            </a:extLst>
          </p:cNvPr>
          <p:cNvGrpSpPr/>
          <p:nvPr/>
        </p:nvGrpSpPr>
        <p:grpSpPr>
          <a:xfrm rot="-10800000">
            <a:off x="14510079" y="2528840"/>
            <a:ext cx="7555842" cy="3482406"/>
            <a:chOff x="0" y="0"/>
            <a:chExt cx="406400" cy="187305"/>
          </a:xfrm>
        </p:grpSpPr>
        <p:sp>
          <p:nvSpPr>
            <p:cNvPr id="22" name="Freeform 4">
              <a:extLst>
                <a:ext uri="{FF2B5EF4-FFF2-40B4-BE49-F238E27FC236}">
                  <a16:creationId xmlns:a16="http://schemas.microsoft.com/office/drawing/2014/main" id="{5378C256-8A8A-918F-71FC-60934E561100}"/>
                </a:ext>
              </a:extLst>
            </p:cNvPr>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E8223B"/>
            </a:solidFill>
          </p:spPr>
        </p:sp>
        <p:sp>
          <p:nvSpPr>
            <p:cNvPr id="23" name="TextBox 5">
              <a:extLst>
                <a:ext uri="{FF2B5EF4-FFF2-40B4-BE49-F238E27FC236}">
                  <a16:creationId xmlns:a16="http://schemas.microsoft.com/office/drawing/2014/main" id="{D939F38D-E509-E844-E51D-F57F6DF6A2ED}"/>
                </a:ext>
              </a:extLst>
            </p:cNvPr>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grpSp>
        <p:nvGrpSpPr>
          <p:cNvPr id="13" name="Group 6">
            <a:extLst>
              <a:ext uri="{FF2B5EF4-FFF2-40B4-BE49-F238E27FC236}">
                <a16:creationId xmlns:a16="http://schemas.microsoft.com/office/drawing/2014/main" id="{ADAC0473-8B11-1361-DEBB-C66DE72C6CF6}"/>
              </a:ext>
            </a:extLst>
          </p:cNvPr>
          <p:cNvGrpSpPr/>
          <p:nvPr/>
        </p:nvGrpSpPr>
        <p:grpSpPr>
          <a:xfrm rot="-10800000">
            <a:off x="9111346" y="0"/>
            <a:ext cx="13253936" cy="3370693"/>
            <a:chOff x="0" y="0"/>
            <a:chExt cx="736505" cy="187305"/>
          </a:xfrm>
        </p:grpSpPr>
        <p:sp>
          <p:nvSpPr>
            <p:cNvPr id="14" name="Freeform 7">
              <a:extLst>
                <a:ext uri="{FF2B5EF4-FFF2-40B4-BE49-F238E27FC236}">
                  <a16:creationId xmlns:a16="http://schemas.microsoft.com/office/drawing/2014/main" id="{1E8FC68D-9C11-C905-46BD-D1B474EA5337}"/>
                </a:ext>
              </a:extLst>
            </p:cNvPr>
            <p:cNvSpPr/>
            <p:nvPr/>
          </p:nvSpPr>
          <p:spPr>
            <a:xfrm>
              <a:off x="0" y="0"/>
              <a:ext cx="736505" cy="187305"/>
            </a:xfrm>
            <a:custGeom>
              <a:avLst/>
              <a:gdLst/>
              <a:ahLst/>
              <a:cxnLst/>
              <a:rect l="l" t="t" r="r" b="b"/>
              <a:pathLst>
                <a:path w="736505" h="187305">
                  <a:moveTo>
                    <a:pt x="203200" y="0"/>
                  </a:moveTo>
                  <a:lnTo>
                    <a:pt x="533305" y="0"/>
                  </a:lnTo>
                  <a:lnTo>
                    <a:pt x="736505" y="187305"/>
                  </a:lnTo>
                  <a:lnTo>
                    <a:pt x="0" y="187305"/>
                  </a:lnTo>
                  <a:lnTo>
                    <a:pt x="203200" y="0"/>
                  </a:lnTo>
                  <a:close/>
                </a:path>
              </a:pathLst>
            </a:custGeom>
            <a:solidFill>
              <a:srgbClr val="A20E20"/>
            </a:solidFill>
          </p:spPr>
          <p:txBody>
            <a:bodyPr/>
            <a:lstStyle/>
            <a:p>
              <a:endParaRPr lang="en-IN" dirty="0"/>
            </a:p>
          </p:txBody>
        </p:sp>
        <p:sp>
          <p:nvSpPr>
            <p:cNvPr id="15" name="TextBox 8">
              <a:extLst>
                <a:ext uri="{FF2B5EF4-FFF2-40B4-BE49-F238E27FC236}">
                  <a16:creationId xmlns:a16="http://schemas.microsoft.com/office/drawing/2014/main" id="{4051D8E1-B627-0708-4779-D69B894E8391}"/>
                </a:ext>
              </a:extLst>
            </p:cNvPr>
            <p:cNvSpPr txBox="1"/>
            <p:nvPr/>
          </p:nvSpPr>
          <p:spPr>
            <a:xfrm>
              <a:off x="127000" y="-38100"/>
              <a:ext cx="482505" cy="225405"/>
            </a:xfrm>
            <a:prstGeom prst="rect">
              <a:avLst/>
            </a:prstGeom>
          </p:spPr>
          <p:txBody>
            <a:bodyPr lIns="50800" tIns="50800" rIns="50800" bIns="50800" rtlCol="0" anchor="ctr"/>
            <a:lstStyle/>
            <a:p>
              <a:pPr algn="ctr">
                <a:lnSpc>
                  <a:spcPts val="2100"/>
                </a:lnSpc>
              </a:pPr>
              <a:endParaRPr/>
            </a:p>
          </p:txBody>
        </p:sp>
      </p:grpSp>
      <p:sp>
        <p:nvSpPr>
          <p:cNvPr id="16" name="TextBox 11">
            <a:extLst>
              <a:ext uri="{FF2B5EF4-FFF2-40B4-BE49-F238E27FC236}">
                <a16:creationId xmlns:a16="http://schemas.microsoft.com/office/drawing/2014/main" id="{8BEFF417-C025-C44A-481A-F48C1CCF55A8}"/>
              </a:ext>
            </a:extLst>
          </p:cNvPr>
          <p:cNvSpPr txBox="1"/>
          <p:nvPr/>
        </p:nvSpPr>
        <p:spPr>
          <a:xfrm>
            <a:off x="13106400" y="1288903"/>
            <a:ext cx="6554886" cy="553228"/>
          </a:xfrm>
          <a:prstGeom prst="rect">
            <a:avLst/>
          </a:prstGeom>
        </p:spPr>
        <p:txBody>
          <a:bodyPr wrap="square" lIns="0" tIns="0" rIns="0" bIns="0" rtlCol="0" anchor="t">
            <a:spAutoFit/>
          </a:bodyPr>
          <a:lstStyle/>
          <a:p>
            <a:pPr algn="ctr">
              <a:lnSpc>
                <a:spcPts val="4199"/>
              </a:lnSpc>
            </a:pPr>
            <a:r>
              <a:rPr lang="en-IN" sz="4700" dirty="0">
                <a:solidFill>
                  <a:srgbClr val="FFFFFF"/>
                </a:solidFill>
                <a:latin typeface="TT Hoves Bold"/>
              </a:rPr>
              <a:t>Job</a:t>
            </a: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4700" dirty="0">
                <a:solidFill>
                  <a:srgbClr val="FFFFFF"/>
                </a:solidFill>
                <a:latin typeface="TT Hoves Bold"/>
              </a:rPr>
              <a:t>Details</a:t>
            </a:r>
          </a:p>
        </p:txBody>
      </p:sp>
      <p:grpSp>
        <p:nvGrpSpPr>
          <p:cNvPr id="18" name="Group 3">
            <a:extLst>
              <a:ext uri="{FF2B5EF4-FFF2-40B4-BE49-F238E27FC236}">
                <a16:creationId xmlns:a16="http://schemas.microsoft.com/office/drawing/2014/main" id="{48264DE8-CC78-068E-8960-112C76287C64}"/>
              </a:ext>
            </a:extLst>
          </p:cNvPr>
          <p:cNvGrpSpPr/>
          <p:nvPr/>
        </p:nvGrpSpPr>
        <p:grpSpPr>
          <a:xfrm rot="-10800000">
            <a:off x="-3625521" y="2528840"/>
            <a:ext cx="7555842" cy="3482406"/>
            <a:chOff x="0" y="0"/>
            <a:chExt cx="406400" cy="187305"/>
          </a:xfrm>
        </p:grpSpPr>
        <p:sp>
          <p:nvSpPr>
            <p:cNvPr id="19" name="Freeform 4">
              <a:extLst>
                <a:ext uri="{FF2B5EF4-FFF2-40B4-BE49-F238E27FC236}">
                  <a16:creationId xmlns:a16="http://schemas.microsoft.com/office/drawing/2014/main" id="{0A228B24-3B43-5AD2-8CAF-0120161289B0}"/>
                </a:ext>
              </a:extLst>
            </p:cNvPr>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E8223B"/>
            </a:solidFill>
          </p:spPr>
        </p:sp>
        <p:sp>
          <p:nvSpPr>
            <p:cNvPr id="20" name="TextBox 5">
              <a:extLst>
                <a:ext uri="{FF2B5EF4-FFF2-40B4-BE49-F238E27FC236}">
                  <a16:creationId xmlns:a16="http://schemas.microsoft.com/office/drawing/2014/main" id="{B5E74969-B5C0-211B-02AD-D2EC1CE47517}"/>
                </a:ext>
              </a:extLst>
            </p:cNvPr>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grpSp>
        <p:nvGrpSpPr>
          <p:cNvPr id="10" name="Group 2">
            <a:extLst>
              <a:ext uri="{FF2B5EF4-FFF2-40B4-BE49-F238E27FC236}">
                <a16:creationId xmlns:a16="http://schemas.microsoft.com/office/drawing/2014/main" id="{05921636-F1EA-4367-C9F4-391CFB6D4E32}"/>
              </a:ext>
            </a:extLst>
          </p:cNvPr>
          <p:cNvGrpSpPr/>
          <p:nvPr/>
        </p:nvGrpSpPr>
        <p:grpSpPr>
          <a:xfrm>
            <a:off x="-1287623" y="9258300"/>
            <a:ext cx="5765006" cy="1028700"/>
            <a:chOff x="0" y="0"/>
            <a:chExt cx="7686674" cy="1371600"/>
          </a:xfrm>
        </p:grpSpPr>
        <p:grpSp>
          <p:nvGrpSpPr>
            <p:cNvPr id="17" name="Group 3">
              <a:extLst>
                <a:ext uri="{FF2B5EF4-FFF2-40B4-BE49-F238E27FC236}">
                  <a16:creationId xmlns:a16="http://schemas.microsoft.com/office/drawing/2014/main" id="{9BDF0AC1-0B47-CF68-1AB2-EB0D5B9C0B8D}"/>
                </a:ext>
              </a:extLst>
            </p:cNvPr>
            <p:cNvGrpSpPr/>
            <p:nvPr/>
          </p:nvGrpSpPr>
          <p:grpSpPr>
            <a:xfrm>
              <a:off x="0" y="0"/>
              <a:ext cx="7686674" cy="1371600"/>
              <a:chOff x="0" y="0"/>
              <a:chExt cx="1049690" cy="187305"/>
            </a:xfrm>
          </p:grpSpPr>
          <p:sp>
            <p:nvSpPr>
              <p:cNvPr id="25" name="Freeform 4">
                <a:extLst>
                  <a:ext uri="{FF2B5EF4-FFF2-40B4-BE49-F238E27FC236}">
                    <a16:creationId xmlns:a16="http://schemas.microsoft.com/office/drawing/2014/main" id="{ADF0CDB2-ED65-4B82-0C21-5F5C49EE94B5}"/>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26" name="TextBox 5">
                <a:extLst>
                  <a:ext uri="{FF2B5EF4-FFF2-40B4-BE49-F238E27FC236}">
                    <a16:creationId xmlns:a16="http://schemas.microsoft.com/office/drawing/2014/main" id="{15092D90-9496-D45E-24AC-A9FD8B2A1C07}"/>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24" name="TextBox 6">
              <a:hlinkClick r:id="rId3" action="ppaction://hlinksldjump"/>
              <a:extLst>
                <a:ext uri="{FF2B5EF4-FFF2-40B4-BE49-F238E27FC236}">
                  <a16:creationId xmlns:a16="http://schemas.microsoft.com/office/drawing/2014/main" id="{65871B98-422C-0591-A079-28AD85D26E92}"/>
                </a:ext>
              </a:extLst>
            </p:cNvPr>
            <p:cNvSpPr txBox="1"/>
            <p:nvPr/>
          </p:nvSpPr>
          <p:spPr>
            <a:xfrm>
              <a:off x="2076385" y="546300"/>
              <a:ext cx="4517244" cy="367537"/>
            </a:xfrm>
            <a:prstGeom prst="rect">
              <a:avLst/>
            </a:prstGeom>
          </p:spPr>
          <p:txBody>
            <a:bodyPr wrap="square" lIns="0" tIns="0" rIns="0" bIns="0" rtlCol="0" anchor="t">
              <a:spAutoFit/>
            </a:bodyPr>
            <a:lstStyle/>
            <a:p>
              <a:pPr marL="0" lvl="0" indent="0" algn="l">
                <a:lnSpc>
                  <a:spcPts val="2340"/>
                </a:lnSpc>
                <a:spcBef>
                  <a:spcPct val="0"/>
                </a:spcBef>
              </a:pPr>
              <a:r>
                <a:rPr lang="en-US" sz="1800" dirty="0">
                  <a:solidFill>
                    <a:srgbClr val="FFFFFF"/>
                  </a:solidFill>
                  <a:latin typeface="Helios Bold"/>
                  <a:ea typeface="Helios Bold"/>
                  <a:cs typeface="Helios Bold"/>
                  <a:sym typeface="Helios Bold"/>
                </a:rPr>
                <a:t>Back to Data Requirements </a:t>
              </a:r>
            </a:p>
          </p:txBody>
        </p:sp>
      </p:grpSp>
    </p:spTree>
    <p:extLst>
      <p:ext uri="{BB962C8B-B14F-4D97-AF65-F5344CB8AC3E}">
        <p14:creationId xmlns:p14="http://schemas.microsoft.com/office/powerpoint/2010/main" val="381499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028410" y="0"/>
            <a:ext cx="12259590" cy="2566292"/>
          </a:xfrm>
          <a:custGeom>
            <a:avLst/>
            <a:gdLst/>
            <a:ahLst/>
            <a:cxnLst/>
            <a:rect l="l" t="t" r="r" b="b"/>
            <a:pathLst>
              <a:path w="12259590" h="2566292">
                <a:moveTo>
                  <a:pt x="0" y="0"/>
                </a:moveTo>
                <a:lnTo>
                  <a:pt x="12259590" y="0"/>
                </a:lnTo>
                <a:lnTo>
                  <a:pt x="12259590" y="2566292"/>
                </a:lnTo>
                <a:lnTo>
                  <a:pt x="0" y="2566292"/>
                </a:lnTo>
                <a:lnTo>
                  <a:pt x="0" y="0"/>
                </a:lnTo>
                <a:close/>
              </a:path>
            </a:pathLst>
          </a:custGeom>
          <a:blipFill>
            <a:blip r:embed="rId2"/>
            <a:stretch>
              <a:fillRect t="-218576"/>
            </a:stretch>
          </a:blipFill>
        </p:spPr>
      </p:sp>
      <p:grpSp>
        <p:nvGrpSpPr>
          <p:cNvPr id="3" name="Group 3"/>
          <p:cNvGrpSpPr/>
          <p:nvPr/>
        </p:nvGrpSpPr>
        <p:grpSpPr>
          <a:xfrm rot="-10800000">
            <a:off x="-3777921" y="2376440"/>
            <a:ext cx="7555842" cy="3482406"/>
            <a:chOff x="0" y="0"/>
            <a:chExt cx="406400" cy="187305"/>
          </a:xfrm>
        </p:grpSpPr>
        <p:sp>
          <p:nvSpPr>
            <p:cNvPr id="4" name="Freeform 4"/>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E8223B"/>
            </a:solidFill>
          </p:spPr>
        </p:sp>
        <p:sp>
          <p:nvSpPr>
            <p:cNvPr id="5" name="TextBox 5"/>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grpSp>
        <p:nvGrpSpPr>
          <p:cNvPr id="6" name="Group 6"/>
          <p:cNvGrpSpPr/>
          <p:nvPr/>
        </p:nvGrpSpPr>
        <p:grpSpPr>
          <a:xfrm rot="-10800000">
            <a:off x="-4109936" y="0"/>
            <a:ext cx="13253936" cy="3370693"/>
            <a:chOff x="0" y="0"/>
            <a:chExt cx="736505" cy="187305"/>
          </a:xfrm>
        </p:grpSpPr>
        <p:sp>
          <p:nvSpPr>
            <p:cNvPr id="7" name="Freeform 7"/>
            <p:cNvSpPr/>
            <p:nvPr/>
          </p:nvSpPr>
          <p:spPr>
            <a:xfrm>
              <a:off x="0" y="0"/>
              <a:ext cx="736505" cy="187305"/>
            </a:xfrm>
            <a:custGeom>
              <a:avLst/>
              <a:gdLst/>
              <a:ahLst/>
              <a:cxnLst/>
              <a:rect l="l" t="t" r="r" b="b"/>
              <a:pathLst>
                <a:path w="736505" h="187305">
                  <a:moveTo>
                    <a:pt x="203200" y="0"/>
                  </a:moveTo>
                  <a:lnTo>
                    <a:pt x="533305" y="0"/>
                  </a:lnTo>
                  <a:lnTo>
                    <a:pt x="736505" y="187305"/>
                  </a:lnTo>
                  <a:lnTo>
                    <a:pt x="0" y="187305"/>
                  </a:lnTo>
                  <a:lnTo>
                    <a:pt x="203200" y="0"/>
                  </a:lnTo>
                  <a:close/>
                </a:path>
              </a:pathLst>
            </a:custGeom>
            <a:solidFill>
              <a:srgbClr val="A20E20"/>
            </a:solidFill>
          </p:spPr>
          <p:txBody>
            <a:bodyPr/>
            <a:lstStyle/>
            <a:p>
              <a:endParaRPr lang="en-IN" dirty="0"/>
            </a:p>
          </p:txBody>
        </p:sp>
        <p:sp>
          <p:nvSpPr>
            <p:cNvPr id="8" name="TextBox 8"/>
            <p:cNvSpPr txBox="1"/>
            <p:nvPr/>
          </p:nvSpPr>
          <p:spPr>
            <a:xfrm>
              <a:off x="127000" y="-38100"/>
              <a:ext cx="482505" cy="225405"/>
            </a:xfrm>
            <a:prstGeom prst="rect">
              <a:avLst/>
            </a:prstGeom>
          </p:spPr>
          <p:txBody>
            <a:bodyPr lIns="50800" tIns="50800" rIns="50800" bIns="50800" rtlCol="0" anchor="ctr"/>
            <a:lstStyle/>
            <a:p>
              <a:pPr algn="ctr">
                <a:lnSpc>
                  <a:spcPts val="2100"/>
                </a:lnSpc>
              </a:pPr>
              <a:endParaRPr/>
            </a:p>
          </p:txBody>
        </p:sp>
      </p:grpSp>
      <p:graphicFrame>
        <p:nvGraphicFramePr>
          <p:cNvPr id="9" name="Table 9"/>
          <p:cNvGraphicFramePr>
            <a:graphicFrameLocks noGrp="1"/>
          </p:cNvGraphicFramePr>
          <p:nvPr>
            <p:extLst>
              <p:ext uri="{D42A27DB-BD31-4B8C-83A1-F6EECF244321}">
                <p14:modId xmlns:p14="http://schemas.microsoft.com/office/powerpoint/2010/main" val="4133558998"/>
              </p:ext>
            </p:extLst>
          </p:nvPr>
        </p:nvGraphicFramePr>
        <p:xfrm>
          <a:off x="1416722" y="4330558"/>
          <a:ext cx="7951501" cy="6124228"/>
        </p:xfrm>
        <a:graphic>
          <a:graphicData uri="http://schemas.openxmlformats.org/drawingml/2006/table">
            <a:tbl>
              <a:tblPr/>
              <a:tblGrid>
                <a:gridCol w="1949080">
                  <a:extLst>
                    <a:ext uri="{9D8B030D-6E8A-4147-A177-3AD203B41FA5}">
                      <a16:colId xmlns:a16="http://schemas.microsoft.com/office/drawing/2014/main" val="20000"/>
                    </a:ext>
                  </a:extLst>
                </a:gridCol>
                <a:gridCol w="6002421">
                  <a:extLst>
                    <a:ext uri="{9D8B030D-6E8A-4147-A177-3AD203B41FA5}">
                      <a16:colId xmlns:a16="http://schemas.microsoft.com/office/drawing/2014/main" val="20001"/>
                    </a:ext>
                  </a:extLst>
                </a:gridCol>
              </a:tblGrid>
              <a:tr h="123198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r>
                        <a:rPr lang="en-IN" sz="2400" kern="1200" dirty="0">
                          <a:solidFill>
                            <a:schemeClr val="tx1"/>
                          </a:solidFill>
                          <a:effectLst/>
                          <a:latin typeface="+mn-lt"/>
                          <a:ea typeface="+mn-ea"/>
                          <a:cs typeface="+mn-cs"/>
                        </a:rPr>
                        <a:t> </a:t>
                      </a:r>
                      <a:r>
                        <a:rPr lang="en-IN" sz="3200" kern="1200" dirty="0" err="1">
                          <a:solidFill>
                            <a:srgbClr val="A20E20"/>
                          </a:solidFill>
                          <a:latin typeface="Helios Bold"/>
                          <a:ea typeface="+mn-ea"/>
                          <a:cs typeface="+mn-cs"/>
                        </a:rPr>
                        <a:t>PerformanceRating</a:t>
                      </a: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EnvironmentSatisfaction</a:t>
                      </a: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RelationshipSatisfaction</a:t>
                      </a: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WorkLifeBalance</a:t>
                      </a:r>
                      <a:r>
                        <a:rPr lang="en-IN" sz="3200" kern="1200" dirty="0">
                          <a:solidFill>
                            <a:srgbClr val="A20E20"/>
                          </a:solidFill>
                          <a:latin typeface="Helios Bold"/>
                          <a:ea typeface="+mn-ea"/>
                          <a:cs typeface="+mn-cs"/>
                        </a:rPr>
                        <a:t>, </a:t>
                      </a:r>
                      <a:r>
                        <a:rPr lang="en-IN" sz="3200" kern="1200" dirty="0" err="1">
                          <a:solidFill>
                            <a:srgbClr val="A20E20"/>
                          </a:solidFill>
                          <a:latin typeface="Helios Bold"/>
                          <a:ea typeface="+mn-ea"/>
                          <a:cs typeface="+mn-cs"/>
                        </a:rPr>
                        <a:t>TrainingTimesLastYear</a:t>
                      </a:r>
                      <a:endParaRPr lang="en-US" sz="3200" kern="1200" dirty="0">
                        <a:solidFill>
                          <a:srgbClr val="A20E20"/>
                        </a:solidFill>
                        <a:latin typeface="Helios Bold"/>
                        <a:ea typeface="+mn-ea"/>
                        <a:cs typeface="+mn-cs"/>
                      </a:endParaRPr>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algn="ctr">
                        <a:lnSpc>
                          <a:spcPct val="150000"/>
                        </a:lnSpc>
                        <a:defRPr/>
                      </a:pPr>
                      <a:endParaRPr lang="en-US" sz="14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11" name="TextBox 11"/>
          <p:cNvSpPr txBox="1"/>
          <p:nvPr/>
        </p:nvSpPr>
        <p:spPr>
          <a:xfrm>
            <a:off x="841423" y="1021183"/>
            <a:ext cx="6554886" cy="1091837"/>
          </a:xfrm>
          <a:prstGeom prst="rect">
            <a:avLst/>
          </a:prstGeom>
        </p:spPr>
        <p:txBody>
          <a:bodyPr wrap="square" lIns="0" tIns="0" rIns="0" bIns="0" rtlCol="0" anchor="t">
            <a:spAutoFit/>
          </a:bodyPr>
          <a:lstStyle/>
          <a:p>
            <a:pPr algn="ctr">
              <a:lnSpc>
                <a:spcPts val="4199"/>
              </a:lnSpc>
            </a:pPr>
            <a:r>
              <a:rPr lang="en-IN" sz="4700" dirty="0">
                <a:solidFill>
                  <a:srgbClr val="FFFFFF"/>
                </a:solidFill>
                <a:latin typeface="TT Hoves Bold"/>
              </a:rPr>
              <a:t>Performance</a:t>
            </a: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4700" dirty="0">
                <a:solidFill>
                  <a:srgbClr val="FFFFFF"/>
                </a:solidFill>
                <a:latin typeface="TT Hoves Bold"/>
              </a:rPr>
              <a:t>and</a:t>
            </a: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4700" dirty="0">
                <a:solidFill>
                  <a:srgbClr val="FFFFFF"/>
                </a:solidFill>
                <a:latin typeface="TT Hoves Bold"/>
              </a:rPr>
              <a:t>Satisfaction</a:t>
            </a:r>
          </a:p>
        </p:txBody>
      </p:sp>
      <p:graphicFrame>
        <p:nvGraphicFramePr>
          <p:cNvPr id="12" name="Table 9">
            <a:extLst>
              <a:ext uri="{FF2B5EF4-FFF2-40B4-BE49-F238E27FC236}">
                <a16:creationId xmlns:a16="http://schemas.microsoft.com/office/drawing/2014/main" id="{4C23465A-715C-6B06-82FA-8D4C22EB943D}"/>
              </a:ext>
            </a:extLst>
          </p:cNvPr>
          <p:cNvGraphicFramePr>
            <a:graphicFrameLocks noGrp="1"/>
          </p:cNvGraphicFramePr>
          <p:nvPr>
            <p:extLst>
              <p:ext uri="{D42A27DB-BD31-4B8C-83A1-F6EECF244321}">
                <p14:modId xmlns:p14="http://schemas.microsoft.com/office/powerpoint/2010/main" val="2304849322"/>
              </p:ext>
            </p:extLst>
          </p:nvPr>
        </p:nvGraphicFramePr>
        <p:xfrm>
          <a:off x="9753600" y="5235099"/>
          <a:ext cx="8115300" cy="3362415"/>
        </p:xfrm>
        <a:graphic>
          <a:graphicData uri="http://schemas.openxmlformats.org/drawingml/2006/table">
            <a:tbl>
              <a:tblPr/>
              <a:tblGrid>
                <a:gridCol w="2112879">
                  <a:extLst>
                    <a:ext uri="{9D8B030D-6E8A-4147-A177-3AD203B41FA5}">
                      <a16:colId xmlns:a16="http://schemas.microsoft.com/office/drawing/2014/main" val="20000"/>
                    </a:ext>
                  </a:extLst>
                </a:gridCol>
                <a:gridCol w="6002421">
                  <a:extLst>
                    <a:ext uri="{9D8B030D-6E8A-4147-A177-3AD203B41FA5}">
                      <a16:colId xmlns:a16="http://schemas.microsoft.com/office/drawing/2014/main" val="20001"/>
                    </a:ext>
                  </a:extLst>
                </a:gridCol>
              </a:tblGrid>
              <a:tr h="123198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r>
                        <a:rPr lang="en-IN" sz="3200" kern="1200" dirty="0">
                          <a:solidFill>
                            <a:srgbClr val="A20E20"/>
                          </a:solidFill>
                          <a:latin typeface="Helios Bold"/>
                          <a:ea typeface="+mn-ea"/>
                          <a:cs typeface="+mn-cs"/>
                        </a:rPr>
                        <a:t>Attrition (Yes/No)</a:t>
                      </a:r>
                      <a:endParaRPr lang="en-US" sz="3200" kern="1200" dirty="0">
                        <a:solidFill>
                          <a:srgbClr val="A20E20"/>
                        </a:solidFill>
                        <a:latin typeface="Helios Bold"/>
                        <a:ea typeface="+mn-ea"/>
                        <a:cs typeface="+mn-cs"/>
                      </a:endParaRPr>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algn="ctr">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algn="ctr">
                        <a:lnSpc>
                          <a:spcPct val="150000"/>
                        </a:lnSpc>
                        <a:defRPr/>
                      </a:pPr>
                      <a:endParaRPr lang="en-US" sz="14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tc>
                  <a:txBody>
                    <a:bodyPr/>
                    <a:lstStyle/>
                    <a:p>
                      <a:pPr algn="l">
                        <a:lnSpc>
                          <a:spcPct val="150000"/>
                        </a:lnSpc>
                        <a:defRPr/>
                      </a:pPr>
                      <a:endParaRPr lang="en-US" sz="14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3" name="Group 6">
            <a:extLst>
              <a:ext uri="{FF2B5EF4-FFF2-40B4-BE49-F238E27FC236}">
                <a16:creationId xmlns:a16="http://schemas.microsoft.com/office/drawing/2014/main" id="{ADAC0473-8B11-1361-DEBB-C66DE72C6CF6}"/>
              </a:ext>
            </a:extLst>
          </p:cNvPr>
          <p:cNvGrpSpPr/>
          <p:nvPr/>
        </p:nvGrpSpPr>
        <p:grpSpPr>
          <a:xfrm rot="-10800000">
            <a:off x="9111346" y="0"/>
            <a:ext cx="13253936" cy="3370693"/>
            <a:chOff x="0" y="0"/>
            <a:chExt cx="736505" cy="187305"/>
          </a:xfrm>
        </p:grpSpPr>
        <p:sp>
          <p:nvSpPr>
            <p:cNvPr id="14" name="Freeform 7">
              <a:extLst>
                <a:ext uri="{FF2B5EF4-FFF2-40B4-BE49-F238E27FC236}">
                  <a16:creationId xmlns:a16="http://schemas.microsoft.com/office/drawing/2014/main" id="{1E8FC68D-9C11-C905-46BD-D1B474EA5337}"/>
                </a:ext>
              </a:extLst>
            </p:cNvPr>
            <p:cNvSpPr/>
            <p:nvPr/>
          </p:nvSpPr>
          <p:spPr>
            <a:xfrm>
              <a:off x="0" y="0"/>
              <a:ext cx="736505" cy="187305"/>
            </a:xfrm>
            <a:custGeom>
              <a:avLst/>
              <a:gdLst/>
              <a:ahLst/>
              <a:cxnLst/>
              <a:rect l="l" t="t" r="r" b="b"/>
              <a:pathLst>
                <a:path w="736505" h="187305">
                  <a:moveTo>
                    <a:pt x="203200" y="0"/>
                  </a:moveTo>
                  <a:lnTo>
                    <a:pt x="533305" y="0"/>
                  </a:lnTo>
                  <a:lnTo>
                    <a:pt x="736505" y="187305"/>
                  </a:lnTo>
                  <a:lnTo>
                    <a:pt x="0" y="187305"/>
                  </a:lnTo>
                  <a:lnTo>
                    <a:pt x="203200" y="0"/>
                  </a:lnTo>
                  <a:close/>
                </a:path>
              </a:pathLst>
            </a:custGeom>
            <a:solidFill>
              <a:srgbClr val="A20E20"/>
            </a:solidFill>
          </p:spPr>
          <p:txBody>
            <a:bodyPr/>
            <a:lstStyle/>
            <a:p>
              <a:endParaRPr lang="en-IN" dirty="0"/>
            </a:p>
          </p:txBody>
        </p:sp>
        <p:sp>
          <p:nvSpPr>
            <p:cNvPr id="15" name="TextBox 8">
              <a:extLst>
                <a:ext uri="{FF2B5EF4-FFF2-40B4-BE49-F238E27FC236}">
                  <a16:creationId xmlns:a16="http://schemas.microsoft.com/office/drawing/2014/main" id="{4051D8E1-B627-0708-4779-D69B894E8391}"/>
                </a:ext>
              </a:extLst>
            </p:cNvPr>
            <p:cNvSpPr txBox="1"/>
            <p:nvPr/>
          </p:nvSpPr>
          <p:spPr>
            <a:xfrm>
              <a:off x="127000" y="-38100"/>
              <a:ext cx="482505" cy="225405"/>
            </a:xfrm>
            <a:prstGeom prst="rect">
              <a:avLst/>
            </a:prstGeom>
          </p:spPr>
          <p:txBody>
            <a:bodyPr lIns="50800" tIns="50800" rIns="50800" bIns="50800" rtlCol="0" anchor="ctr"/>
            <a:lstStyle/>
            <a:p>
              <a:pPr algn="ctr">
                <a:lnSpc>
                  <a:spcPts val="2100"/>
                </a:lnSpc>
              </a:pPr>
              <a:endParaRPr/>
            </a:p>
          </p:txBody>
        </p:sp>
      </p:grpSp>
      <p:sp>
        <p:nvSpPr>
          <p:cNvPr id="16" name="TextBox 11">
            <a:extLst>
              <a:ext uri="{FF2B5EF4-FFF2-40B4-BE49-F238E27FC236}">
                <a16:creationId xmlns:a16="http://schemas.microsoft.com/office/drawing/2014/main" id="{8BEFF417-C025-C44A-481A-F48C1CCF55A8}"/>
              </a:ext>
            </a:extLst>
          </p:cNvPr>
          <p:cNvSpPr txBox="1"/>
          <p:nvPr/>
        </p:nvSpPr>
        <p:spPr>
          <a:xfrm>
            <a:off x="13106400" y="1288903"/>
            <a:ext cx="6554886" cy="553228"/>
          </a:xfrm>
          <a:prstGeom prst="rect">
            <a:avLst/>
          </a:prstGeom>
        </p:spPr>
        <p:txBody>
          <a:bodyPr wrap="square" lIns="0" tIns="0" rIns="0" bIns="0" rtlCol="0" anchor="t">
            <a:spAutoFit/>
          </a:bodyPr>
          <a:lstStyle/>
          <a:p>
            <a:pPr algn="ctr">
              <a:lnSpc>
                <a:spcPts val="4199"/>
              </a:lnSpc>
            </a:pP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4700" dirty="0">
                <a:solidFill>
                  <a:srgbClr val="FFFFFF"/>
                </a:solidFill>
                <a:latin typeface="TT Hoves Bold"/>
              </a:rPr>
              <a:t>Attrition</a:t>
            </a:r>
          </a:p>
        </p:txBody>
      </p:sp>
      <p:grpSp>
        <p:nvGrpSpPr>
          <p:cNvPr id="18" name="Group 3">
            <a:extLst>
              <a:ext uri="{FF2B5EF4-FFF2-40B4-BE49-F238E27FC236}">
                <a16:creationId xmlns:a16="http://schemas.microsoft.com/office/drawing/2014/main" id="{48264DE8-CC78-068E-8960-112C76287C64}"/>
              </a:ext>
            </a:extLst>
          </p:cNvPr>
          <p:cNvGrpSpPr/>
          <p:nvPr/>
        </p:nvGrpSpPr>
        <p:grpSpPr>
          <a:xfrm rot="-10800000">
            <a:off x="-3625521" y="2528840"/>
            <a:ext cx="7555842" cy="3482406"/>
            <a:chOff x="0" y="0"/>
            <a:chExt cx="406400" cy="187305"/>
          </a:xfrm>
        </p:grpSpPr>
        <p:sp>
          <p:nvSpPr>
            <p:cNvPr id="19" name="Freeform 4">
              <a:extLst>
                <a:ext uri="{FF2B5EF4-FFF2-40B4-BE49-F238E27FC236}">
                  <a16:creationId xmlns:a16="http://schemas.microsoft.com/office/drawing/2014/main" id="{0A228B24-3B43-5AD2-8CAF-0120161289B0}"/>
                </a:ext>
              </a:extLst>
            </p:cNvPr>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E8223B"/>
            </a:solidFill>
          </p:spPr>
        </p:sp>
        <p:sp>
          <p:nvSpPr>
            <p:cNvPr id="20" name="TextBox 5">
              <a:extLst>
                <a:ext uri="{FF2B5EF4-FFF2-40B4-BE49-F238E27FC236}">
                  <a16:creationId xmlns:a16="http://schemas.microsoft.com/office/drawing/2014/main" id="{B5E74969-B5C0-211B-02AD-D2EC1CE47517}"/>
                </a:ext>
              </a:extLst>
            </p:cNvPr>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grpSp>
        <p:nvGrpSpPr>
          <p:cNvPr id="21" name="Group 3">
            <a:extLst>
              <a:ext uri="{FF2B5EF4-FFF2-40B4-BE49-F238E27FC236}">
                <a16:creationId xmlns:a16="http://schemas.microsoft.com/office/drawing/2014/main" id="{4DB6CA30-7EAD-0AB1-6499-CF7A7CB83BCD}"/>
              </a:ext>
            </a:extLst>
          </p:cNvPr>
          <p:cNvGrpSpPr/>
          <p:nvPr/>
        </p:nvGrpSpPr>
        <p:grpSpPr>
          <a:xfrm rot="-10800000">
            <a:off x="14510079" y="2528840"/>
            <a:ext cx="7555842" cy="3482406"/>
            <a:chOff x="0" y="0"/>
            <a:chExt cx="406400" cy="187305"/>
          </a:xfrm>
        </p:grpSpPr>
        <p:sp>
          <p:nvSpPr>
            <p:cNvPr id="22" name="Freeform 4">
              <a:extLst>
                <a:ext uri="{FF2B5EF4-FFF2-40B4-BE49-F238E27FC236}">
                  <a16:creationId xmlns:a16="http://schemas.microsoft.com/office/drawing/2014/main" id="{5378C256-8A8A-918F-71FC-60934E561100}"/>
                </a:ext>
              </a:extLst>
            </p:cNvPr>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E8223B"/>
            </a:solidFill>
          </p:spPr>
        </p:sp>
        <p:sp>
          <p:nvSpPr>
            <p:cNvPr id="23" name="TextBox 5">
              <a:extLst>
                <a:ext uri="{FF2B5EF4-FFF2-40B4-BE49-F238E27FC236}">
                  <a16:creationId xmlns:a16="http://schemas.microsoft.com/office/drawing/2014/main" id="{D939F38D-E509-E844-E51D-F57F6DF6A2ED}"/>
                </a:ext>
              </a:extLst>
            </p:cNvPr>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grpSp>
        <p:nvGrpSpPr>
          <p:cNvPr id="27" name="Group 2">
            <a:extLst>
              <a:ext uri="{FF2B5EF4-FFF2-40B4-BE49-F238E27FC236}">
                <a16:creationId xmlns:a16="http://schemas.microsoft.com/office/drawing/2014/main" id="{E968FC47-11CC-B47D-7EDA-F4C1E3EF62A7}"/>
              </a:ext>
            </a:extLst>
          </p:cNvPr>
          <p:cNvGrpSpPr/>
          <p:nvPr/>
        </p:nvGrpSpPr>
        <p:grpSpPr>
          <a:xfrm>
            <a:off x="-1287623" y="9258300"/>
            <a:ext cx="5765006" cy="1028700"/>
            <a:chOff x="0" y="0"/>
            <a:chExt cx="7686674" cy="1371600"/>
          </a:xfrm>
        </p:grpSpPr>
        <p:grpSp>
          <p:nvGrpSpPr>
            <p:cNvPr id="28" name="Group 3">
              <a:extLst>
                <a:ext uri="{FF2B5EF4-FFF2-40B4-BE49-F238E27FC236}">
                  <a16:creationId xmlns:a16="http://schemas.microsoft.com/office/drawing/2014/main" id="{17A17BB8-4AB5-1CC3-3183-37476A0C1925}"/>
                </a:ext>
              </a:extLst>
            </p:cNvPr>
            <p:cNvGrpSpPr/>
            <p:nvPr/>
          </p:nvGrpSpPr>
          <p:grpSpPr>
            <a:xfrm>
              <a:off x="0" y="0"/>
              <a:ext cx="7686674" cy="1371600"/>
              <a:chOff x="0" y="0"/>
              <a:chExt cx="1049690" cy="187305"/>
            </a:xfrm>
          </p:grpSpPr>
          <p:sp>
            <p:nvSpPr>
              <p:cNvPr id="30" name="Freeform 4">
                <a:extLst>
                  <a:ext uri="{FF2B5EF4-FFF2-40B4-BE49-F238E27FC236}">
                    <a16:creationId xmlns:a16="http://schemas.microsoft.com/office/drawing/2014/main" id="{654FA5FA-D465-B3E6-4F7F-DA8F4F6A4078}"/>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31" name="TextBox 5">
                <a:extLst>
                  <a:ext uri="{FF2B5EF4-FFF2-40B4-BE49-F238E27FC236}">
                    <a16:creationId xmlns:a16="http://schemas.microsoft.com/office/drawing/2014/main" id="{35153E46-5B31-DA42-156D-006002C2C557}"/>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29" name="TextBox 6">
              <a:hlinkClick r:id="rId3" action="ppaction://hlinksldjump"/>
              <a:extLst>
                <a:ext uri="{FF2B5EF4-FFF2-40B4-BE49-F238E27FC236}">
                  <a16:creationId xmlns:a16="http://schemas.microsoft.com/office/drawing/2014/main" id="{ED70585F-F9E0-D284-D9F0-35C93F4F7B0C}"/>
                </a:ext>
              </a:extLst>
            </p:cNvPr>
            <p:cNvSpPr txBox="1"/>
            <p:nvPr/>
          </p:nvSpPr>
          <p:spPr>
            <a:xfrm>
              <a:off x="2076385" y="546300"/>
              <a:ext cx="4517244" cy="367537"/>
            </a:xfrm>
            <a:prstGeom prst="rect">
              <a:avLst/>
            </a:prstGeom>
          </p:spPr>
          <p:txBody>
            <a:bodyPr wrap="square" lIns="0" tIns="0" rIns="0" bIns="0" rtlCol="0" anchor="t">
              <a:spAutoFit/>
            </a:bodyPr>
            <a:lstStyle/>
            <a:p>
              <a:pPr marL="0" lvl="0" indent="0" algn="l">
                <a:lnSpc>
                  <a:spcPts val="2340"/>
                </a:lnSpc>
                <a:spcBef>
                  <a:spcPct val="0"/>
                </a:spcBef>
              </a:pPr>
              <a:r>
                <a:rPr lang="en-US" sz="1800" dirty="0">
                  <a:solidFill>
                    <a:srgbClr val="FFFFFF"/>
                  </a:solidFill>
                  <a:latin typeface="Helios Bold"/>
                  <a:ea typeface="Helios Bold"/>
                  <a:cs typeface="Helios Bold"/>
                  <a:sym typeface="Helios Bold"/>
                </a:rPr>
                <a:t>Back to Data Requirements </a:t>
              </a:r>
            </a:p>
          </p:txBody>
        </p:sp>
      </p:grpSp>
    </p:spTree>
    <p:extLst>
      <p:ext uri="{BB962C8B-B14F-4D97-AF65-F5344CB8AC3E}">
        <p14:creationId xmlns:p14="http://schemas.microsoft.com/office/powerpoint/2010/main" val="1603103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028410" y="0"/>
            <a:ext cx="12259590" cy="2566292"/>
          </a:xfrm>
          <a:custGeom>
            <a:avLst/>
            <a:gdLst/>
            <a:ahLst/>
            <a:cxnLst/>
            <a:rect l="l" t="t" r="r" b="b"/>
            <a:pathLst>
              <a:path w="12259590" h="2566292">
                <a:moveTo>
                  <a:pt x="0" y="0"/>
                </a:moveTo>
                <a:lnTo>
                  <a:pt x="12259590" y="0"/>
                </a:lnTo>
                <a:lnTo>
                  <a:pt x="12259590" y="2566292"/>
                </a:lnTo>
                <a:lnTo>
                  <a:pt x="0" y="2566292"/>
                </a:lnTo>
                <a:lnTo>
                  <a:pt x="0" y="0"/>
                </a:lnTo>
                <a:close/>
              </a:path>
            </a:pathLst>
          </a:custGeom>
          <a:blipFill>
            <a:blip r:embed="rId2"/>
            <a:stretch>
              <a:fillRect t="-218576"/>
            </a:stretch>
          </a:blipFill>
        </p:spPr>
      </p:sp>
      <p:grpSp>
        <p:nvGrpSpPr>
          <p:cNvPr id="3" name="Group 3"/>
          <p:cNvGrpSpPr/>
          <p:nvPr/>
        </p:nvGrpSpPr>
        <p:grpSpPr>
          <a:xfrm rot="-10800000">
            <a:off x="-3777921" y="2376440"/>
            <a:ext cx="7555842" cy="3482406"/>
            <a:chOff x="0" y="0"/>
            <a:chExt cx="406400" cy="187305"/>
          </a:xfrm>
        </p:grpSpPr>
        <p:sp>
          <p:nvSpPr>
            <p:cNvPr id="4" name="Freeform 4"/>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E8223B"/>
            </a:solidFill>
          </p:spPr>
        </p:sp>
        <p:sp>
          <p:nvSpPr>
            <p:cNvPr id="5" name="TextBox 5"/>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grpSp>
        <p:nvGrpSpPr>
          <p:cNvPr id="6" name="Group 6"/>
          <p:cNvGrpSpPr/>
          <p:nvPr/>
        </p:nvGrpSpPr>
        <p:grpSpPr>
          <a:xfrm rot="-10800000">
            <a:off x="-4109936" y="0"/>
            <a:ext cx="13253936" cy="3370693"/>
            <a:chOff x="0" y="0"/>
            <a:chExt cx="736505" cy="187305"/>
          </a:xfrm>
        </p:grpSpPr>
        <p:sp>
          <p:nvSpPr>
            <p:cNvPr id="7" name="Freeform 7"/>
            <p:cNvSpPr/>
            <p:nvPr/>
          </p:nvSpPr>
          <p:spPr>
            <a:xfrm>
              <a:off x="0" y="0"/>
              <a:ext cx="736505" cy="187305"/>
            </a:xfrm>
            <a:custGeom>
              <a:avLst/>
              <a:gdLst/>
              <a:ahLst/>
              <a:cxnLst/>
              <a:rect l="l" t="t" r="r" b="b"/>
              <a:pathLst>
                <a:path w="736505" h="187305">
                  <a:moveTo>
                    <a:pt x="203200" y="0"/>
                  </a:moveTo>
                  <a:lnTo>
                    <a:pt x="533305" y="0"/>
                  </a:lnTo>
                  <a:lnTo>
                    <a:pt x="736505" y="187305"/>
                  </a:lnTo>
                  <a:lnTo>
                    <a:pt x="0" y="187305"/>
                  </a:lnTo>
                  <a:lnTo>
                    <a:pt x="203200" y="0"/>
                  </a:lnTo>
                  <a:close/>
                </a:path>
              </a:pathLst>
            </a:custGeom>
            <a:solidFill>
              <a:srgbClr val="A20E20"/>
            </a:solidFill>
          </p:spPr>
        </p:sp>
        <p:sp>
          <p:nvSpPr>
            <p:cNvPr id="8" name="TextBox 8"/>
            <p:cNvSpPr txBox="1"/>
            <p:nvPr/>
          </p:nvSpPr>
          <p:spPr>
            <a:xfrm>
              <a:off x="127000" y="-38100"/>
              <a:ext cx="482505" cy="225405"/>
            </a:xfrm>
            <a:prstGeom prst="rect">
              <a:avLst/>
            </a:prstGeom>
          </p:spPr>
          <p:txBody>
            <a:bodyPr lIns="50800" tIns="50800" rIns="50800" bIns="50800" rtlCol="0" anchor="ctr"/>
            <a:lstStyle/>
            <a:p>
              <a:pPr algn="ctr">
                <a:lnSpc>
                  <a:spcPts val="2100"/>
                </a:lnSpc>
              </a:pPr>
              <a:endParaRPr/>
            </a:p>
          </p:txBody>
        </p:sp>
      </p:grpSp>
      <p:graphicFrame>
        <p:nvGraphicFramePr>
          <p:cNvPr id="9" name="Table 9"/>
          <p:cNvGraphicFramePr>
            <a:graphicFrameLocks noGrp="1"/>
          </p:cNvGraphicFramePr>
          <p:nvPr>
            <p:extLst>
              <p:ext uri="{D42A27DB-BD31-4B8C-83A1-F6EECF244321}">
                <p14:modId xmlns:p14="http://schemas.microsoft.com/office/powerpoint/2010/main" val="1191742662"/>
              </p:ext>
            </p:extLst>
          </p:nvPr>
        </p:nvGraphicFramePr>
        <p:xfrm>
          <a:off x="1958279" y="4624383"/>
          <a:ext cx="7479588" cy="6071619"/>
        </p:xfrm>
        <a:graphic>
          <a:graphicData uri="http://schemas.openxmlformats.org/drawingml/2006/table">
            <a:tbl>
              <a:tblPr/>
              <a:tblGrid>
                <a:gridCol w="1947366">
                  <a:extLst>
                    <a:ext uri="{9D8B030D-6E8A-4147-A177-3AD203B41FA5}">
                      <a16:colId xmlns:a16="http://schemas.microsoft.com/office/drawing/2014/main" val="20000"/>
                    </a:ext>
                  </a:extLst>
                </a:gridCol>
                <a:gridCol w="5532222">
                  <a:extLst>
                    <a:ext uri="{9D8B030D-6E8A-4147-A177-3AD203B41FA5}">
                      <a16:colId xmlns:a16="http://schemas.microsoft.com/office/drawing/2014/main" val="20001"/>
                    </a:ext>
                  </a:extLst>
                </a:gridCol>
              </a:tblGrid>
              <a:tr h="1185618">
                <a:tc>
                  <a:txBody>
                    <a:bodyPr/>
                    <a:lstStyle/>
                    <a:p>
                      <a:pPr algn="ctr">
                        <a:lnSpc>
                          <a:spcPts val="3640"/>
                        </a:lnSpc>
                        <a:defRPr/>
                      </a:pPr>
                      <a:r>
                        <a:rPr lang="en-US" sz="2600">
                          <a:solidFill>
                            <a:srgbClr val="A20E20"/>
                          </a:solidFill>
                          <a:latin typeface="Helios Bold"/>
                          <a:ea typeface="Helios Bold"/>
                          <a:cs typeface="Helios Bold"/>
                          <a:sym typeface="Helios Bold"/>
                        </a:rPr>
                        <a:t>1</a:t>
                      </a:r>
                      <a:endParaRPr lang="en-US" sz="11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0" cap="flat" cmpd="sng" algn="ctr">
                      <a:solidFill>
                        <a:srgbClr val="DBDBDB"/>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ts val="3639"/>
                        </a:lnSpc>
                        <a:defRPr/>
                      </a:pPr>
                      <a:r>
                        <a:rPr lang="en-US" sz="2599" dirty="0">
                          <a:solidFill>
                            <a:srgbClr val="2A2E3A"/>
                          </a:solidFill>
                          <a:latin typeface="Helios"/>
                          <a:ea typeface="Helios"/>
                          <a:cs typeface="Helios"/>
                          <a:sym typeface="Helios"/>
                          <a:hlinkClick r:id="rId3" action="ppaction://hlinksldjump"/>
                        </a:rPr>
                        <a:t>Executive Summary</a:t>
                      </a:r>
                      <a:endParaRPr lang="en-US" sz="11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0" cap="flat" cmpd="sng" algn="ctr">
                      <a:solidFill>
                        <a:srgbClr val="DBDBDB"/>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0"/>
                  </a:ext>
                </a:extLst>
              </a:tr>
              <a:tr h="1185618">
                <a:tc>
                  <a:txBody>
                    <a:bodyPr/>
                    <a:lstStyle/>
                    <a:p>
                      <a:pPr algn="ctr">
                        <a:lnSpc>
                          <a:spcPts val="3640"/>
                        </a:lnSpc>
                        <a:defRPr/>
                      </a:pPr>
                      <a:r>
                        <a:rPr lang="en-US" sz="2600">
                          <a:solidFill>
                            <a:srgbClr val="A20E20"/>
                          </a:solidFill>
                          <a:latin typeface="Helios Bold"/>
                          <a:ea typeface="Helios Bold"/>
                          <a:cs typeface="Helios Bold"/>
                          <a:sym typeface="Helios Bold"/>
                        </a:rPr>
                        <a:t>2</a:t>
                      </a:r>
                      <a:endParaRPr lang="en-US" sz="11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ts val="3639"/>
                        </a:lnSpc>
                        <a:defRPr/>
                      </a:pPr>
                      <a:r>
                        <a:rPr lang="en-US" sz="2599" dirty="0">
                          <a:solidFill>
                            <a:srgbClr val="2A2E3A"/>
                          </a:solidFill>
                          <a:latin typeface="Helios"/>
                          <a:ea typeface="Helios"/>
                          <a:cs typeface="Helios"/>
                          <a:sym typeface="Helios"/>
                          <a:hlinkClick r:id="rId4" action="ppaction://hlinksldjump"/>
                        </a:rPr>
                        <a:t>Project Objectives</a:t>
                      </a:r>
                      <a:endParaRPr lang="en-US" sz="11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1"/>
                  </a:ext>
                </a:extLst>
              </a:tr>
              <a:tr h="1185618">
                <a:tc>
                  <a:txBody>
                    <a:bodyPr/>
                    <a:lstStyle/>
                    <a:p>
                      <a:pPr algn="ctr">
                        <a:lnSpc>
                          <a:spcPts val="3640"/>
                        </a:lnSpc>
                        <a:defRPr/>
                      </a:pPr>
                      <a:r>
                        <a:rPr lang="en-US" sz="2600">
                          <a:solidFill>
                            <a:srgbClr val="A20E20"/>
                          </a:solidFill>
                          <a:latin typeface="Helios Bold"/>
                          <a:ea typeface="Helios Bold"/>
                          <a:cs typeface="Helios Bold"/>
                          <a:sym typeface="Helios Bold"/>
                        </a:rPr>
                        <a:t>3</a:t>
                      </a:r>
                      <a:endParaRPr lang="en-US" sz="11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ts val="3639"/>
                        </a:lnSpc>
                        <a:defRPr/>
                      </a:pPr>
                      <a:r>
                        <a:rPr lang="en-US" sz="2599" dirty="0">
                          <a:solidFill>
                            <a:srgbClr val="2A2E3A"/>
                          </a:solidFill>
                          <a:latin typeface="Helios"/>
                          <a:ea typeface="Helios"/>
                          <a:cs typeface="Helios"/>
                          <a:sym typeface="Helios"/>
                          <a:hlinkClick r:id="rId5" action="ppaction://hlinksldjump"/>
                        </a:rPr>
                        <a:t>Scope of Work</a:t>
                      </a:r>
                      <a:endParaRPr lang="en-US" sz="11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2"/>
                  </a:ext>
                </a:extLst>
              </a:tr>
              <a:tr h="1185618">
                <a:tc>
                  <a:txBody>
                    <a:bodyPr/>
                    <a:lstStyle/>
                    <a:p>
                      <a:pPr algn="ctr">
                        <a:lnSpc>
                          <a:spcPts val="3640"/>
                        </a:lnSpc>
                        <a:defRPr/>
                      </a:pPr>
                      <a:r>
                        <a:rPr lang="en-US" sz="2600">
                          <a:solidFill>
                            <a:srgbClr val="A20E20"/>
                          </a:solidFill>
                          <a:latin typeface="Helios Bold"/>
                          <a:ea typeface="Helios Bold"/>
                          <a:cs typeface="Helios Bold"/>
                          <a:sym typeface="Helios Bold"/>
                        </a:rPr>
                        <a:t>4</a:t>
                      </a:r>
                      <a:endParaRPr lang="en-US" sz="11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ts val="3639"/>
                        </a:lnSpc>
                        <a:defRPr/>
                      </a:pPr>
                      <a:r>
                        <a:rPr lang="en-US" sz="2599" dirty="0">
                          <a:solidFill>
                            <a:srgbClr val="2A2E3A"/>
                          </a:solidFill>
                          <a:latin typeface="Helios"/>
                          <a:ea typeface="Helios"/>
                          <a:cs typeface="Helios"/>
                          <a:sym typeface="Helios"/>
                          <a:hlinkClick r:id="rId6" action="ppaction://hlinksldjump"/>
                        </a:rPr>
                        <a:t>Data Requirements</a:t>
                      </a:r>
                      <a:endParaRPr lang="en-US" sz="11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3"/>
                  </a:ext>
                </a:extLst>
              </a:tr>
              <a:tr h="1329147">
                <a:tc>
                  <a:txBody>
                    <a:bodyPr/>
                    <a:lstStyle/>
                    <a:p>
                      <a:pPr algn="ctr">
                        <a:lnSpc>
                          <a:spcPts val="3640"/>
                        </a:lnSpc>
                        <a:defRPr/>
                      </a:pPr>
                      <a:endParaRPr lang="en-US" sz="11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tc>
                  <a:txBody>
                    <a:bodyPr/>
                    <a:lstStyle/>
                    <a:p>
                      <a:pPr algn="l">
                        <a:lnSpc>
                          <a:spcPts val="3639"/>
                        </a:lnSpc>
                        <a:defRPr/>
                      </a:pPr>
                      <a:endParaRPr lang="en-US" sz="11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aphicFrame>
        <p:nvGraphicFramePr>
          <p:cNvPr id="10" name="Table 10"/>
          <p:cNvGraphicFramePr>
            <a:graphicFrameLocks noGrp="1"/>
          </p:cNvGraphicFramePr>
          <p:nvPr>
            <p:extLst>
              <p:ext uri="{D42A27DB-BD31-4B8C-83A1-F6EECF244321}">
                <p14:modId xmlns:p14="http://schemas.microsoft.com/office/powerpoint/2010/main" val="337447269"/>
              </p:ext>
            </p:extLst>
          </p:nvPr>
        </p:nvGraphicFramePr>
        <p:xfrm>
          <a:off x="9779712" y="4654184"/>
          <a:ext cx="7479588" cy="5632817"/>
        </p:xfrm>
        <a:graphic>
          <a:graphicData uri="http://schemas.openxmlformats.org/drawingml/2006/table">
            <a:tbl>
              <a:tblPr/>
              <a:tblGrid>
                <a:gridCol w="1947366">
                  <a:extLst>
                    <a:ext uri="{9D8B030D-6E8A-4147-A177-3AD203B41FA5}">
                      <a16:colId xmlns:a16="http://schemas.microsoft.com/office/drawing/2014/main" val="20000"/>
                    </a:ext>
                  </a:extLst>
                </a:gridCol>
                <a:gridCol w="5532222">
                  <a:extLst>
                    <a:ext uri="{9D8B030D-6E8A-4147-A177-3AD203B41FA5}">
                      <a16:colId xmlns:a16="http://schemas.microsoft.com/office/drawing/2014/main" val="20001"/>
                    </a:ext>
                  </a:extLst>
                </a:gridCol>
              </a:tblGrid>
              <a:tr h="1116880">
                <a:tc>
                  <a:txBody>
                    <a:bodyPr/>
                    <a:lstStyle/>
                    <a:p>
                      <a:pPr algn="ctr">
                        <a:lnSpc>
                          <a:spcPts val="3640"/>
                        </a:lnSpc>
                        <a:defRPr/>
                      </a:pPr>
                      <a:r>
                        <a:rPr lang="en-US" sz="2600">
                          <a:solidFill>
                            <a:srgbClr val="A20E20"/>
                          </a:solidFill>
                          <a:latin typeface="Helios Bold"/>
                          <a:ea typeface="Helios Bold"/>
                          <a:cs typeface="Helios Bold"/>
                          <a:sym typeface="Helios Bold"/>
                        </a:rPr>
                        <a:t>5</a:t>
                      </a:r>
                      <a:endParaRPr lang="en-US" sz="11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0" cap="flat" cmpd="sng" algn="ctr">
                      <a:solidFill>
                        <a:srgbClr val="DBDBDB"/>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ts val="3639"/>
                        </a:lnSpc>
                        <a:defRPr/>
                      </a:pPr>
                      <a:r>
                        <a:rPr lang="en-US" sz="2599" dirty="0">
                          <a:solidFill>
                            <a:srgbClr val="2A2E3A"/>
                          </a:solidFill>
                          <a:latin typeface="Helios"/>
                          <a:ea typeface="Helios"/>
                          <a:cs typeface="Helios"/>
                          <a:sym typeface="Helios"/>
                          <a:hlinkClick r:id="rId7" action="ppaction://hlinksldjump"/>
                        </a:rPr>
                        <a:t>Business Rules and Logic</a:t>
                      </a:r>
                      <a:endParaRPr lang="en-US" sz="11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0" cap="flat" cmpd="sng" algn="ctr">
                      <a:solidFill>
                        <a:srgbClr val="DBDBDB"/>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0"/>
                  </a:ext>
                </a:extLst>
              </a:tr>
              <a:tr h="1136295">
                <a:tc>
                  <a:txBody>
                    <a:bodyPr/>
                    <a:lstStyle/>
                    <a:p>
                      <a:pPr algn="ctr">
                        <a:lnSpc>
                          <a:spcPts val="3640"/>
                        </a:lnSpc>
                        <a:defRPr/>
                      </a:pPr>
                      <a:r>
                        <a:rPr lang="en-US" sz="2600">
                          <a:solidFill>
                            <a:srgbClr val="A20E20"/>
                          </a:solidFill>
                          <a:latin typeface="Helios Bold"/>
                          <a:ea typeface="Helios Bold"/>
                          <a:cs typeface="Helios Bold"/>
                          <a:sym typeface="Helios Bold"/>
                        </a:rPr>
                        <a:t>6</a:t>
                      </a:r>
                      <a:endParaRPr lang="en-US" sz="11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ts val="3639"/>
                        </a:lnSpc>
                        <a:defRPr/>
                      </a:pPr>
                      <a:r>
                        <a:rPr lang="en-US" sz="2599" dirty="0">
                          <a:solidFill>
                            <a:srgbClr val="2A2E3A"/>
                          </a:solidFill>
                          <a:latin typeface="Helios"/>
                          <a:ea typeface="Helios"/>
                          <a:cs typeface="Helios"/>
                          <a:sym typeface="Helios"/>
                          <a:hlinkClick r:id="rId8" action="ppaction://hlinksldjump"/>
                        </a:rPr>
                        <a:t>Report Design</a:t>
                      </a:r>
                      <a:endParaRPr lang="en-US" sz="11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1"/>
                  </a:ext>
                </a:extLst>
              </a:tr>
              <a:tr h="1136295">
                <a:tc>
                  <a:txBody>
                    <a:bodyPr/>
                    <a:lstStyle/>
                    <a:p>
                      <a:pPr algn="ctr">
                        <a:lnSpc>
                          <a:spcPts val="3640"/>
                        </a:lnSpc>
                        <a:defRPr/>
                      </a:pPr>
                      <a:r>
                        <a:rPr lang="en-US" sz="2600">
                          <a:solidFill>
                            <a:srgbClr val="A20E20"/>
                          </a:solidFill>
                          <a:latin typeface="Helios Bold"/>
                          <a:ea typeface="Helios Bold"/>
                          <a:cs typeface="Helios Bold"/>
                          <a:sym typeface="Helios Bold"/>
                        </a:rPr>
                        <a:t>7</a:t>
                      </a:r>
                      <a:endParaRPr lang="en-US" sz="11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ts val="3639"/>
                        </a:lnSpc>
                        <a:defRPr/>
                      </a:pPr>
                      <a:r>
                        <a:rPr lang="en-US" sz="2599" dirty="0">
                          <a:solidFill>
                            <a:srgbClr val="2A2E3A"/>
                          </a:solidFill>
                          <a:latin typeface="Helios"/>
                          <a:ea typeface="Helios"/>
                          <a:cs typeface="Helios"/>
                          <a:sym typeface="Helios"/>
                          <a:hlinkClick r:id="rId9" action="ppaction://hlinksldjump"/>
                        </a:rPr>
                        <a:t>Security and Access</a:t>
                      </a:r>
                      <a:endParaRPr lang="en-US" sz="11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2"/>
                  </a:ext>
                </a:extLst>
              </a:tr>
              <a:tr h="1136295">
                <a:tc>
                  <a:txBody>
                    <a:bodyPr/>
                    <a:lstStyle/>
                    <a:p>
                      <a:pPr algn="ctr">
                        <a:lnSpc>
                          <a:spcPts val="3640"/>
                        </a:lnSpc>
                        <a:defRPr/>
                      </a:pPr>
                      <a:r>
                        <a:rPr lang="en-US" sz="2600">
                          <a:solidFill>
                            <a:srgbClr val="A20E20"/>
                          </a:solidFill>
                          <a:latin typeface="Helios Bold"/>
                          <a:ea typeface="Helios Bold"/>
                          <a:cs typeface="Helios Bold"/>
                          <a:sym typeface="Helios Bold"/>
                        </a:rPr>
                        <a:t>8</a:t>
                      </a:r>
                      <a:endParaRPr lang="en-US" sz="11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tc>
                  <a:txBody>
                    <a:bodyPr/>
                    <a:lstStyle/>
                    <a:p>
                      <a:pPr algn="l">
                        <a:lnSpc>
                          <a:spcPts val="3639"/>
                        </a:lnSpc>
                        <a:defRPr/>
                      </a:pPr>
                      <a:r>
                        <a:rPr lang="en-US" sz="2599" dirty="0">
                          <a:solidFill>
                            <a:srgbClr val="2A2E3A"/>
                          </a:solidFill>
                          <a:latin typeface="Helios"/>
                          <a:ea typeface="Helios"/>
                          <a:cs typeface="Helios"/>
                          <a:sym typeface="Helios"/>
                          <a:hlinkClick r:id="rId10" action="ppaction://hlinksldjump"/>
                        </a:rPr>
                        <a:t>Assumptions and Constraints</a:t>
                      </a:r>
                      <a:endParaRPr lang="en-US" sz="11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9525" cap="flat" cmpd="sng" algn="ctr">
                      <a:solidFill>
                        <a:srgbClr val="E4E4E4"/>
                      </a:solidFill>
                      <a:prstDash val="solid"/>
                      <a:round/>
                      <a:headEnd type="none" w="med" len="med"/>
                      <a:tailEnd type="none" w="med" len="med"/>
                    </a:lnB>
                  </a:tcPr>
                </a:tc>
                <a:extLst>
                  <a:ext uri="{0D108BD9-81ED-4DB2-BD59-A6C34878D82A}">
                    <a16:rowId xmlns:a16="http://schemas.microsoft.com/office/drawing/2014/main" val="10003"/>
                  </a:ext>
                </a:extLst>
              </a:tr>
              <a:tr h="1107052">
                <a:tc>
                  <a:txBody>
                    <a:bodyPr/>
                    <a:lstStyle/>
                    <a:p>
                      <a:pPr algn="ctr">
                        <a:lnSpc>
                          <a:spcPts val="3640"/>
                        </a:lnSpc>
                        <a:defRPr/>
                      </a:pPr>
                      <a:endParaRPr lang="en-US" sz="110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tc>
                  <a:txBody>
                    <a:bodyPr/>
                    <a:lstStyle/>
                    <a:p>
                      <a:pPr algn="l">
                        <a:lnSpc>
                          <a:spcPts val="3639"/>
                        </a:lnSpc>
                        <a:defRPr/>
                      </a:pPr>
                      <a:endParaRPr lang="en-US" sz="1100" dirty="0"/>
                    </a:p>
                  </a:txBody>
                  <a:tcPr marL="211594" marR="211594" marT="211594" marB="211594" anchor="ctr">
                    <a:lnL w="0" cap="flat" cmpd="sng" algn="ctr">
                      <a:solidFill>
                        <a:srgbClr val="DBDBDB"/>
                      </a:solidFill>
                      <a:prstDash val="solid"/>
                      <a:round/>
                      <a:headEnd type="none" w="med" len="med"/>
                      <a:tailEnd type="none" w="med" len="med"/>
                    </a:lnL>
                    <a:lnR w="0" cap="flat" cmpd="sng" algn="ctr">
                      <a:solidFill>
                        <a:srgbClr val="DBDBDB"/>
                      </a:solidFill>
                      <a:prstDash val="solid"/>
                      <a:round/>
                      <a:headEnd type="none" w="med" len="med"/>
                      <a:tailEnd type="none" w="med" len="med"/>
                    </a:lnR>
                    <a:lnT w="9525" cap="flat" cmpd="sng" algn="ctr">
                      <a:solidFill>
                        <a:srgbClr val="E4E4E4"/>
                      </a:solidFill>
                      <a:prstDash val="solid"/>
                      <a:round/>
                      <a:headEnd type="none" w="med" len="med"/>
                      <a:tailEnd type="none" w="med" len="med"/>
                    </a:lnT>
                    <a:lnB w="0" cap="flat" cmpd="sng" algn="ctr">
                      <a:solidFill>
                        <a:srgbClr val="DBDBDB"/>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11" name="TextBox 11"/>
          <p:cNvSpPr txBox="1"/>
          <p:nvPr/>
        </p:nvSpPr>
        <p:spPr>
          <a:xfrm>
            <a:off x="500478" y="711805"/>
            <a:ext cx="6554886" cy="1428750"/>
          </a:xfrm>
          <a:prstGeom prst="rect">
            <a:avLst/>
          </a:prstGeom>
        </p:spPr>
        <p:txBody>
          <a:bodyPr lIns="0" tIns="0" rIns="0" bIns="0" rtlCol="0" anchor="t">
            <a:spAutoFit/>
          </a:bodyPr>
          <a:lstStyle/>
          <a:p>
            <a:pPr algn="ctr">
              <a:lnSpc>
                <a:spcPts val="5640"/>
              </a:lnSpc>
            </a:pPr>
            <a:r>
              <a:rPr lang="en-US" sz="4700">
                <a:solidFill>
                  <a:srgbClr val="FFFFFF"/>
                </a:solidFill>
                <a:latin typeface="TT Hoves Bold"/>
                <a:ea typeface="TT Hoves Bold"/>
                <a:cs typeface="TT Hoves Bold"/>
                <a:sym typeface="TT Hoves Bold"/>
              </a:rPr>
              <a:t>HR Analytics Project</a:t>
            </a:r>
          </a:p>
          <a:p>
            <a:pPr algn="ctr">
              <a:lnSpc>
                <a:spcPts val="5640"/>
              </a:lnSpc>
            </a:pPr>
            <a:r>
              <a:rPr lang="en-US" sz="4700">
                <a:solidFill>
                  <a:srgbClr val="FFFFFF"/>
                </a:solidFill>
                <a:latin typeface="TT Hoves Bold"/>
                <a:ea typeface="TT Hoves Bold"/>
                <a:cs typeface="TT Hoves Bold"/>
                <a:sym typeface="TT Hoves Bold"/>
              </a:rPr>
              <a:t>Agenda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A20E20"/>
        </a:solidFill>
        <a:effectLst/>
      </p:bgPr>
    </p:bg>
    <p:spTree>
      <p:nvGrpSpPr>
        <p:cNvPr id="1" name=""/>
        <p:cNvGrpSpPr/>
        <p:nvPr/>
      </p:nvGrpSpPr>
      <p:grpSpPr>
        <a:xfrm>
          <a:off x="0" y="0"/>
          <a:ext cx="0" cy="0"/>
          <a:chOff x="0" y="0"/>
          <a:chExt cx="0" cy="0"/>
        </a:xfrm>
      </p:grpSpPr>
      <p:grpSp>
        <p:nvGrpSpPr>
          <p:cNvPr id="2" name="Group 2"/>
          <p:cNvGrpSpPr/>
          <p:nvPr/>
        </p:nvGrpSpPr>
        <p:grpSpPr>
          <a:xfrm>
            <a:off x="514350" y="485775"/>
            <a:ext cx="17259300" cy="9286429"/>
            <a:chOff x="0" y="0"/>
            <a:chExt cx="4545659" cy="2445808"/>
          </a:xfrm>
        </p:grpSpPr>
        <p:sp>
          <p:nvSpPr>
            <p:cNvPr id="3" name="Freeform 3"/>
            <p:cNvSpPr/>
            <p:nvPr/>
          </p:nvSpPr>
          <p:spPr>
            <a:xfrm>
              <a:off x="0" y="0"/>
              <a:ext cx="4545659" cy="2445808"/>
            </a:xfrm>
            <a:custGeom>
              <a:avLst/>
              <a:gdLst/>
              <a:ahLst/>
              <a:cxnLst/>
              <a:rect l="l" t="t" r="r" b="b"/>
              <a:pathLst>
                <a:path w="4545659" h="2445808">
                  <a:moveTo>
                    <a:pt x="0" y="0"/>
                  </a:moveTo>
                  <a:lnTo>
                    <a:pt x="4545659" y="0"/>
                  </a:lnTo>
                  <a:lnTo>
                    <a:pt x="4545659" y="2445808"/>
                  </a:lnTo>
                  <a:lnTo>
                    <a:pt x="0" y="2445808"/>
                  </a:lnTo>
                  <a:close/>
                </a:path>
              </a:pathLst>
            </a:custGeom>
            <a:solidFill>
              <a:srgbClr val="FFFFFF"/>
            </a:solidFill>
          </p:spPr>
        </p:sp>
        <p:sp>
          <p:nvSpPr>
            <p:cNvPr id="4" name="TextBox 4"/>
            <p:cNvSpPr txBox="1"/>
            <p:nvPr/>
          </p:nvSpPr>
          <p:spPr>
            <a:xfrm>
              <a:off x="0" y="-47625"/>
              <a:ext cx="4545659" cy="2493433"/>
            </a:xfrm>
            <a:prstGeom prst="rect">
              <a:avLst/>
            </a:prstGeom>
          </p:spPr>
          <p:txBody>
            <a:bodyPr lIns="50800" tIns="50800" rIns="50800" bIns="50800" rtlCol="0" anchor="ctr"/>
            <a:lstStyle/>
            <a:p>
              <a:pPr algn="ctr">
                <a:lnSpc>
                  <a:spcPts val="3499"/>
                </a:lnSpc>
              </a:pPr>
              <a:endParaRPr/>
            </a:p>
          </p:txBody>
        </p:sp>
      </p:grpSp>
      <p:sp>
        <p:nvSpPr>
          <p:cNvPr id="30" name="TextBox 30"/>
          <p:cNvSpPr txBox="1"/>
          <p:nvPr/>
        </p:nvSpPr>
        <p:spPr>
          <a:xfrm>
            <a:off x="1028700" y="1019175"/>
            <a:ext cx="5775833" cy="1846659"/>
          </a:xfrm>
          <a:prstGeom prst="rect">
            <a:avLst/>
          </a:prstGeom>
        </p:spPr>
        <p:txBody>
          <a:bodyPr lIns="0" tIns="0" rIns="0" bIns="0" rtlCol="0" anchor="t">
            <a:spAutoFit/>
          </a:bodyPr>
          <a:lstStyle/>
          <a:p>
            <a:pPr algn="l">
              <a:lnSpc>
                <a:spcPts val="7200"/>
              </a:lnSpc>
            </a:pPr>
            <a:r>
              <a:rPr lang="en-IN" sz="6000" dirty="0">
                <a:solidFill>
                  <a:srgbClr val="2A2E3A"/>
                </a:solidFill>
                <a:latin typeface="TT Hoves Bold"/>
              </a:rPr>
              <a:t>Business</a:t>
            </a:r>
            <a:r>
              <a:rPr lang="en-IN" sz="1800" u="sng" dirty="0">
                <a:effectLst/>
                <a:latin typeface="Aptos" panose="020B0004020202020204" pitchFamily="34" charset="0"/>
                <a:ea typeface="Arial" panose="020B0604020202020204" pitchFamily="34" charset="0"/>
                <a:cs typeface="Mangal" panose="02040503050203030202" pitchFamily="18" charset="0"/>
              </a:rPr>
              <a:t> </a:t>
            </a:r>
            <a:r>
              <a:rPr lang="en-IN" sz="6000" dirty="0">
                <a:solidFill>
                  <a:srgbClr val="2A2E3A"/>
                </a:solidFill>
                <a:latin typeface="TT Hoves Bold"/>
              </a:rPr>
              <a:t>Rules</a:t>
            </a:r>
            <a:r>
              <a:rPr lang="en-IN" sz="1800" u="sng" dirty="0">
                <a:effectLst/>
                <a:latin typeface="Aptos" panose="020B0004020202020204" pitchFamily="34" charset="0"/>
                <a:ea typeface="Arial" panose="020B0604020202020204" pitchFamily="34" charset="0"/>
                <a:cs typeface="Mangal" panose="02040503050203030202" pitchFamily="18" charset="0"/>
              </a:rPr>
              <a:t> </a:t>
            </a:r>
            <a:r>
              <a:rPr lang="en-IN" sz="6000" dirty="0">
                <a:solidFill>
                  <a:srgbClr val="2A2E3A"/>
                </a:solidFill>
                <a:latin typeface="TT Hoves Bold"/>
              </a:rPr>
              <a:t>and</a:t>
            </a:r>
            <a:r>
              <a:rPr lang="en-IN" sz="1800" u="sng" dirty="0">
                <a:effectLst/>
                <a:latin typeface="Aptos" panose="020B0004020202020204" pitchFamily="34" charset="0"/>
                <a:ea typeface="Arial" panose="020B0604020202020204" pitchFamily="34" charset="0"/>
                <a:cs typeface="Mangal" panose="02040503050203030202" pitchFamily="18" charset="0"/>
              </a:rPr>
              <a:t> </a:t>
            </a:r>
            <a:r>
              <a:rPr lang="en-IN" sz="6000" dirty="0">
                <a:solidFill>
                  <a:srgbClr val="2A2E3A"/>
                </a:solidFill>
                <a:latin typeface="TT Hoves Bold"/>
              </a:rPr>
              <a:t>Logic</a:t>
            </a:r>
            <a:endParaRPr lang="en-US" sz="6000" dirty="0">
              <a:solidFill>
                <a:srgbClr val="2A2E3A"/>
              </a:solidFill>
              <a:latin typeface="TT Hoves Bold"/>
              <a:sym typeface="TT Hoves Bold"/>
            </a:endParaRPr>
          </a:p>
        </p:txBody>
      </p:sp>
      <p:grpSp>
        <p:nvGrpSpPr>
          <p:cNvPr id="31" name="Group 4">
            <a:extLst>
              <a:ext uri="{FF2B5EF4-FFF2-40B4-BE49-F238E27FC236}">
                <a16:creationId xmlns:a16="http://schemas.microsoft.com/office/drawing/2014/main" id="{A55617B6-5872-089E-4B81-1E83EC53E4BF}"/>
              </a:ext>
            </a:extLst>
          </p:cNvPr>
          <p:cNvGrpSpPr/>
          <p:nvPr/>
        </p:nvGrpSpPr>
        <p:grpSpPr>
          <a:xfrm>
            <a:off x="1063145" y="3399235"/>
            <a:ext cx="16234255" cy="1526508"/>
            <a:chOff x="31810" y="911742"/>
            <a:chExt cx="14992422" cy="6617994"/>
          </a:xfrm>
        </p:grpSpPr>
        <p:grpSp>
          <p:nvGrpSpPr>
            <p:cNvPr id="32" name="Group 5">
              <a:extLst>
                <a:ext uri="{FF2B5EF4-FFF2-40B4-BE49-F238E27FC236}">
                  <a16:creationId xmlns:a16="http://schemas.microsoft.com/office/drawing/2014/main" id="{63DBDA2C-6122-7990-FEFD-D8DDFE91F16D}"/>
                </a:ext>
              </a:extLst>
            </p:cNvPr>
            <p:cNvGrpSpPr/>
            <p:nvPr/>
          </p:nvGrpSpPr>
          <p:grpSpPr>
            <a:xfrm rot="-5400000">
              <a:off x="-911148" y="2591809"/>
              <a:ext cx="2666744" cy="780827"/>
              <a:chOff x="-1256904" y="23174"/>
              <a:chExt cx="1942704" cy="568827"/>
            </a:xfrm>
          </p:grpSpPr>
          <p:sp>
            <p:nvSpPr>
              <p:cNvPr id="34" name="Freeform 6">
                <a:extLst>
                  <a:ext uri="{FF2B5EF4-FFF2-40B4-BE49-F238E27FC236}">
                    <a16:creationId xmlns:a16="http://schemas.microsoft.com/office/drawing/2014/main" id="{EEE8D438-C285-3F95-6441-ABA20519501C}"/>
                  </a:ext>
                </a:extLst>
              </p:cNvPr>
              <p:cNvSpPr/>
              <p:nvPr/>
            </p:nvSpPr>
            <p:spPr>
              <a:xfrm>
                <a:off x="-1256904" y="13421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35" name="TextBox 7">
                <a:extLst>
                  <a:ext uri="{FF2B5EF4-FFF2-40B4-BE49-F238E27FC236}">
                    <a16:creationId xmlns:a16="http://schemas.microsoft.com/office/drawing/2014/main" id="{9CBF19E7-7557-87EB-1FB0-8BEDE01F77D2}"/>
                  </a:ext>
                </a:extLst>
              </p:cNvPr>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33" name="TextBox 8">
              <a:extLst>
                <a:ext uri="{FF2B5EF4-FFF2-40B4-BE49-F238E27FC236}">
                  <a16:creationId xmlns:a16="http://schemas.microsoft.com/office/drawing/2014/main" id="{7D4BDF16-3C46-4FFF-8CBF-C19ABD6C98F5}"/>
                </a:ext>
              </a:extLst>
            </p:cNvPr>
            <p:cNvSpPr txBox="1"/>
            <p:nvPr/>
          </p:nvSpPr>
          <p:spPr>
            <a:xfrm>
              <a:off x="1727200" y="911742"/>
              <a:ext cx="13297032" cy="6617994"/>
            </a:xfrm>
            <a:prstGeom prst="rect">
              <a:avLst/>
            </a:prstGeom>
          </p:spPr>
          <p:txBody>
            <a:bodyPr lIns="0" tIns="0" rIns="0" bIns="0" rtlCol="0" anchor="t">
              <a:spAutoFit/>
            </a:bodyPr>
            <a:lstStyle/>
            <a:p>
              <a:pPr algn="l">
                <a:lnSpc>
                  <a:spcPts val="6268"/>
                </a:lnSpc>
              </a:pPr>
              <a:r>
                <a:rPr lang="en-IN" sz="3600" u="sng" dirty="0">
                  <a:solidFill>
                    <a:srgbClr val="2A2E3A"/>
                  </a:solidFill>
                  <a:latin typeface="Helios"/>
                </a:rPr>
                <a:t>Attrition Definition</a:t>
              </a:r>
              <a:r>
                <a:rPr lang="en-IN" sz="3600" dirty="0">
                  <a:solidFill>
                    <a:srgbClr val="2A2E3A"/>
                  </a:solidFill>
                  <a:latin typeface="Helios"/>
                </a:rPr>
                <a:t>: Attrition is marked as "Yes" if the employee has left the organization and "No" if still active.</a:t>
              </a:r>
              <a:endParaRPr lang="en-US" sz="3600" dirty="0">
                <a:solidFill>
                  <a:srgbClr val="2A2E3A"/>
                </a:solidFill>
                <a:latin typeface="Helios"/>
                <a:sym typeface="Helios"/>
              </a:endParaRPr>
            </a:p>
          </p:txBody>
        </p:sp>
      </p:grpSp>
      <p:grpSp>
        <p:nvGrpSpPr>
          <p:cNvPr id="36" name="Group 4">
            <a:extLst>
              <a:ext uri="{FF2B5EF4-FFF2-40B4-BE49-F238E27FC236}">
                <a16:creationId xmlns:a16="http://schemas.microsoft.com/office/drawing/2014/main" id="{E3120583-52C8-35FA-9A8B-123A29DB3BFF}"/>
              </a:ext>
            </a:extLst>
          </p:cNvPr>
          <p:cNvGrpSpPr/>
          <p:nvPr/>
        </p:nvGrpSpPr>
        <p:grpSpPr>
          <a:xfrm>
            <a:off x="1063145" y="5278095"/>
            <a:ext cx="16234255" cy="1853392"/>
            <a:chOff x="31810" y="911742"/>
            <a:chExt cx="14992422" cy="8035154"/>
          </a:xfrm>
        </p:grpSpPr>
        <p:grpSp>
          <p:nvGrpSpPr>
            <p:cNvPr id="37" name="Group 5">
              <a:extLst>
                <a:ext uri="{FF2B5EF4-FFF2-40B4-BE49-F238E27FC236}">
                  <a16:creationId xmlns:a16="http://schemas.microsoft.com/office/drawing/2014/main" id="{33166A90-5D2F-17AD-D702-33BCCA6A2F03}"/>
                </a:ext>
              </a:extLst>
            </p:cNvPr>
            <p:cNvGrpSpPr/>
            <p:nvPr/>
          </p:nvGrpSpPr>
          <p:grpSpPr>
            <a:xfrm rot="-5400000">
              <a:off x="-911148" y="2591809"/>
              <a:ext cx="2666744" cy="780827"/>
              <a:chOff x="-1256904" y="23174"/>
              <a:chExt cx="1942704" cy="568827"/>
            </a:xfrm>
          </p:grpSpPr>
          <p:sp>
            <p:nvSpPr>
              <p:cNvPr id="39" name="Freeform 6">
                <a:extLst>
                  <a:ext uri="{FF2B5EF4-FFF2-40B4-BE49-F238E27FC236}">
                    <a16:creationId xmlns:a16="http://schemas.microsoft.com/office/drawing/2014/main" id="{91405C59-8159-1BA8-9A75-E37B55DE32F0}"/>
                  </a:ext>
                </a:extLst>
              </p:cNvPr>
              <p:cNvSpPr/>
              <p:nvPr/>
            </p:nvSpPr>
            <p:spPr>
              <a:xfrm>
                <a:off x="-1256904" y="13421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40" name="TextBox 7">
                <a:extLst>
                  <a:ext uri="{FF2B5EF4-FFF2-40B4-BE49-F238E27FC236}">
                    <a16:creationId xmlns:a16="http://schemas.microsoft.com/office/drawing/2014/main" id="{AD7D96AB-3595-7247-D113-1F8E6C6300B4}"/>
                  </a:ext>
                </a:extLst>
              </p:cNvPr>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38" name="TextBox 8">
              <a:extLst>
                <a:ext uri="{FF2B5EF4-FFF2-40B4-BE49-F238E27FC236}">
                  <a16:creationId xmlns:a16="http://schemas.microsoft.com/office/drawing/2014/main" id="{1041C6D5-55A4-5652-8125-E8792B5EC447}"/>
                </a:ext>
              </a:extLst>
            </p:cNvPr>
            <p:cNvSpPr txBox="1"/>
            <p:nvPr/>
          </p:nvSpPr>
          <p:spPr>
            <a:xfrm>
              <a:off x="1727200" y="911742"/>
              <a:ext cx="13297032" cy="8035154"/>
            </a:xfrm>
            <a:prstGeom prst="rect">
              <a:avLst/>
            </a:prstGeom>
          </p:spPr>
          <p:txBody>
            <a:bodyPr lIns="0" tIns="0" rIns="0" bIns="0" rtlCol="0" anchor="t">
              <a:spAutoFit/>
            </a:bodyPr>
            <a:lstStyle/>
            <a:p>
              <a:pPr>
                <a:lnSpc>
                  <a:spcPct val="115000"/>
                </a:lnSpc>
                <a:spcAft>
                  <a:spcPts val="1000"/>
                </a:spcAft>
              </a:pPr>
              <a:r>
                <a:rPr lang="en-IN" sz="3600" u="sng" dirty="0">
                  <a:solidFill>
                    <a:srgbClr val="2A2E3A"/>
                  </a:solidFill>
                  <a:latin typeface="Helios"/>
                </a:rPr>
                <a:t>Job Satisfaction Levels</a:t>
              </a:r>
              <a:r>
                <a:rPr lang="en-IN" sz="3600" dirty="0">
                  <a:solidFill>
                    <a:srgbClr val="2A2E3A"/>
                  </a:solidFill>
                  <a:latin typeface="Helios"/>
                </a:rPr>
                <a:t>: Use a scale from 1 to 4 to quantify job satisfaction, where 1 represents low satisfaction, and 4 represents high satisfaction.</a:t>
              </a:r>
            </a:p>
          </p:txBody>
        </p:sp>
      </p:grpSp>
      <p:grpSp>
        <p:nvGrpSpPr>
          <p:cNvPr id="41" name="Group 4">
            <a:extLst>
              <a:ext uri="{FF2B5EF4-FFF2-40B4-BE49-F238E27FC236}">
                <a16:creationId xmlns:a16="http://schemas.microsoft.com/office/drawing/2014/main" id="{494D374B-35A4-A57D-9F57-13CB2DF7D1C3}"/>
              </a:ext>
            </a:extLst>
          </p:cNvPr>
          <p:cNvGrpSpPr/>
          <p:nvPr/>
        </p:nvGrpSpPr>
        <p:grpSpPr>
          <a:xfrm>
            <a:off x="1063145" y="7866461"/>
            <a:ext cx="16234255" cy="1216295"/>
            <a:chOff x="31810" y="911742"/>
            <a:chExt cx="14992422" cy="5273100"/>
          </a:xfrm>
        </p:grpSpPr>
        <p:grpSp>
          <p:nvGrpSpPr>
            <p:cNvPr id="42" name="Group 5">
              <a:extLst>
                <a:ext uri="{FF2B5EF4-FFF2-40B4-BE49-F238E27FC236}">
                  <a16:creationId xmlns:a16="http://schemas.microsoft.com/office/drawing/2014/main" id="{A625A856-B5B5-998A-8B0E-9CDA965E47E9}"/>
                </a:ext>
              </a:extLst>
            </p:cNvPr>
            <p:cNvGrpSpPr/>
            <p:nvPr/>
          </p:nvGrpSpPr>
          <p:grpSpPr>
            <a:xfrm rot="-5400000">
              <a:off x="-911148" y="2591809"/>
              <a:ext cx="2666744" cy="780827"/>
              <a:chOff x="-1256904" y="23174"/>
              <a:chExt cx="1942704" cy="568827"/>
            </a:xfrm>
          </p:grpSpPr>
          <p:sp>
            <p:nvSpPr>
              <p:cNvPr id="44" name="Freeform 6">
                <a:extLst>
                  <a:ext uri="{FF2B5EF4-FFF2-40B4-BE49-F238E27FC236}">
                    <a16:creationId xmlns:a16="http://schemas.microsoft.com/office/drawing/2014/main" id="{28F7BB04-2B4E-F591-B0A1-F4E41798E8D8}"/>
                  </a:ext>
                </a:extLst>
              </p:cNvPr>
              <p:cNvSpPr/>
              <p:nvPr/>
            </p:nvSpPr>
            <p:spPr>
              <a:xfrm>
                <a:off x="-1256904" y="13421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45" name="TextBox 7">
                <a:extLst>
                  <a:ext uri="{FF2B5EF4-FFF2-40B4-BE49-F238E27FC236}">
                    <a16:creationId xmlns:a16="http://schemas.microsoft.com/office/drawing/2014/main" id="{318C341C-7840-587C-15B9-B40948A1633F}"/>
                  </a:ext>
                </a:extLst>
              </p:cNvPr>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43" name="TextBox 8">
              <a:extLst>
                <a:ext uri="{FF2B5EF4-FFF2-40B4-BE49-F238E27FC236}">
                  <a16:creationId xmlns:a16="http://schemas.microsoft.com/office/drawing/2014/main" id="{C1D4C850-615F-DB4A-A05B-EC4968912B4B}"/>
                </a:ext>
              </a:extLst>
            </p:cNvPr>
            <p:cNvSpPr txBox="1"/>
            <p:nvPr/>
          </p:nvSpPr>
          <p:spPr>
            <a:xfrm>
              <a:off x="1727200" y="911742"/>
              <a:ext cx="13297032" cy="5273100"/>
            </a:xfrm>
            <a:prstGeom prst="rect">
              <a:avLst/>
            </a:prstGeom>
          </p:spPr>
          <p:txBody>
            <a:bodyPr lIns="0" tIns="0" rIns="0" bIns="0" rtlCol="0" anchor="t">
              <a:spAutoFit/>
            </a:bodyPr>
            <a:lstStyle/>
            <a:p>
              <a:pPr>
                <a:lnSpc>
                  <a:spcPct val="115000"/>
                </a:lnSpc>
                <a:spcAft>
                  <a:spcPts val="1000"/>
                </a:spcAft>
              </a:pPr>
              <a:r>
                <a:rPr lang="en-IN" sz="3600" u="sng" dirty="0">
                  <a:solidFill>
                    <a:srgbClr val="2A2E3A"/>
                  </a:solidFill>
                  <a:latin typeface="Helios"/>
                </a:rPr>
                <a:t>Performance Ratings</a:t>
              </a:r>
              <a:r>
                <a:rPr lang="en-IN" sz="3600" dirty="0">
                  <a:solidFill>
                    <a:srgbClr val="2A2E3A"/>
                  </a:solidFill>
                  <a:latin typeface="Helios"/>
                </a:rPr>
                <a:t>: Classify performance ratings into categories to easily interpret employee performance</a:t>
              </a:r>
              <a:r>
                <a:rPr lang="en-IN" sz="1600" dirty="0">
                  <a:effectLst/>
                  <a:latin typeface="Aptos" panose="020B0004020202020204" pitchFamily="34" charset="0"/>
                  <a:ea typeface="Arial" panose="020B0604020202020204" pitchFamily="34" charset="0"/>
                  <a:cs typeface="Mangal" panose="02040503050203030202" pitchFamily="18" charset="0"/>
                </a:rPr>
                <a:t>.</a:t>
              </a:r>
              <a:endParaRPr lang="en-IN" sz="1600" dirty="0">
                <a:effectLst/>
                <a:latin typeface="Arial" panose="020B0604020202020204" pitchFamily="34" charset="0"/>
                <a:ea typeface="Arial" panose="020B0604020202020204" pitchFamily="34" charset="0"/>
                <a:cs typeface="Mangal" panose="02040503050203030202" pitchFamily="18" charset="0"/>
              </a:endParaRPr>
            </a:p>
          </p:txBody>
        </p:sp>
      </p:grpSp>
      <p:grpSp>
        <p:nvGrpSpPr>
          <p:cNvPr id="5" name="Group 42">
            <a:extLst>
              <a:ext uri="{FF2B5EF4-FFF2-40B4-BE49-F238E27FC236}">
                <a16:creationId xmlns:a16="http://schemas.microsoft.com/office/drawing/2014/main" id="{87506AF8-BBB3-24A5-E45E-1542E71BE011}"/>
              </a:ext>
            </a:extLst>
          </p:cNvPr>
          <p:cNvGrpSpPr/>
          <p:nvPr/>
        </p:nvGrpSpPr>
        <p:grpSpPr>
          <a:xfrm>
            <a:off x="13814230" y="9258300"/>
            <a:ext cx="5765006" cy="1028700"/>
            <a:chOff x="0" y="0"/>
            <a:chExt cx="7686674" cy="1371600"/>
          </a:xfrm>
        </p:grpSpPr>
        <p:grpSp>
          <p:nvGrpSpPr>
            <p:cNvPr id="6" name="Group 43">
              <a:extLst>
                <a:ext uri="{FF2B5EF4-FFF2-40B4-BE49-F238E27FC236}">
                  <a16:creationId xmlns:a16="http://schemas.microsoft.com/office/drawing/2014/main" id="{70DF1349-5E99-5655-D2CB-8B01C7A78CAB}"/>
                </a:ext>
              </a:extLst>
            </p:cNvPr>
            <p:cNvGrpSpPr/>
            <p:nvPr/>
          </p:nvGrpSpPr>
          <p:grpSpPr>
            <a:xfrm>
              <a:off x="0" y="0"/>
              <a:ext cx="7686674" cy="1371600"/>
              <a:chOff x="0" y="0"/>
              <a:chExt cx="1049690" cy="187305"/>
            </a:xfrm>
          </p:grpSpPr>
          <p:sp>
            <p:nvSpPr>
              <p:cNvPr id="8" name="Freeform 44">
                <a:extLst>
                  <a:ext uri="{FF2B5EF4-FFF2-40B4-BE49-F238E27FC236}">
                    <a16:creationId xmlns:a16="http://schemas.microsoft.com/office/drawing/2014/main" id="{82832F42-BA08-A514-69FE-32B4655D4EB0}"/>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9" name="TextBox 8">
                <a:extLst>
                  <a:ext uri="{FF2B5EF4-FFF2-40B4-BE49-F238E27FC236}">
                    <a16:creationId xmlns:a16="http://schemas.microsoft.com/office/drawing/2014/main" id="{A80FAECB-1421-8C5F-BCDF-EFA3FA3883A8}"/>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7" name="TextBox 46">
              <a:hlinkClick r:id="rId2" action="ppaction://hlinksldjump"/>
              <a:extLst>
                <a:ext uri="{FF2B5EF4-FFF2-40B4-BE49-F238E27FC236}">
                  <a16:creationId xmlns:a16="http://schemas.microsoft.com/office/drawing/2014/main" id="{E04647A4-38A1-731E-46FC-8D0343FCAB30}"/>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dirty="0">
                  <a:solidFill>
                    <a:srgbClr val="FFFFFF"/>
                  </a:solidFill>
                  <a:latin typeface="Helios Bold"/>
                  <a:sym typeface="Helios Bold"/>
                </a:rPr>
                <a:t>Back </a:t>
              </a:r>
              <a:r>
                <a:rPr lang="en-US" dirty="0">
                  <a:solidFill>
                    <a:srgbClr val="FFFFFF"/>
                  </a:solidFill>
                  <a:latin typeface="Helios Bold"/>
                  <a:sym typeface="Helios Bold"/>
                  <a:hlinkClick r:id="rId2" action="ppaction://hlinksldjump">
                    <a:extLst>
                      <a:ext uri="{A12FA001-AC4F-418D-AE19-62706E023703}">
                        <ahyp:hlinkClr xmlns:ahyp="http://schemas.microsoft.com/office/drawing/2018/hyperlinkcolor" val="tx"/>
                      </a:ext>
                    </a:extLst>
                  </a:hlinkClick>
                </a:rPr>
                <a:t>to</a:t>
              </a:r>
              <a:r>
                <a:rPr lang="en-US" dirty="0">
                  <a:solidFill>
                    <a:srgbClr val="FFFFFF"/>
                  </a:solidFill>
                  <a:latin typeface="Helios Bold"/>
                  <a:sym typeface="Helios Bold"/>
                </a:rPr>
                <a:t> </a:t>
              </a:r>
              <a:r>
                <a:rPr lang="en-US" sz="1800" dirty="0">
                  <a:solidFill>
                    <a:srgbClr val="FFFFFF"/>
                  </a:solidFill>
                  <a:latin typeface="Helios Bold"/>
                  <a:ea typeface="Helios Bold"/>
                  <a:cs typeface="Helios Bold"/>
                  <a:sym typeface="Helios Bold"/>
                </a:rPr>
                <a:t>Agenda</a:t>
              </a: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6479889" cy="10287000"/>
            <a:chOff x="0" y="0"/>
            <a:chExt cx="1706637" cy="2709333"/>
          </a:xfrm>
        </p:grpSpPr>
        <p:sp>
          <p:nvSpPr>
            <p:cNvPr id="3" name="Freeform 3"/>
            <p:cNvSpPr/>
            <p:nvPr/>
          </p:nvSpPr>
          <p:spPr>
            <a:xfrm>
              <a:off x="0" y="0"/>
              <a:ext cx="1706637" cy="2709333"/>
            </a:xfrm>
            <a:custGeom>
              <a:avLst/>
              <a:gdLst/>
              <a:ahLst/>
              <a:cxnLst/>
              <a:rect l="l" t="t" r="r" b="b"/>
              <a:pathLst>
                <a:path w="1706637" h="2709333">
                  <a:moveTo>
                    <a:pt x="0" y="0"/>
                  </a:moveTo>
                  <a:lnTo>
                    <a:pt x="1706637" y="0"/>
                  </a:lnTo>
                  <a:lnTo>
                    <a:pt x="1706637" y="2709333"/>
                  </a:lnTo>
                  <a:lnTo>
                    <a:pt x="0" y="2709333"/>
                  </a:lnTo>
                  <a:close/>
                </a:path>
              </a:pathLst>
            </a:custGeom>
            <a:solidFill>
              <a:srgbClr val="E8223B"/>
            </a:solidFill>
          </p:spPr>
        </p:sp>
        <p:sp>
          <p:nvSpPr>
            <p:cNvPr id="4" name="TextBox 4"/>
            <p:cNvSpPr txBox="1"/>
            <p:nvPr/>
          </p:nvSpPr>
          <p:spPr>
            <a:xfrm>
              <a:off x="0" y="-28575"/>
              <a:ext cx="1706637" cy="2737908"/>
            </a:xfrm>
            <a:prstGeom prst="rect">
              <a:avLst/>
            </a:prstGeom>
          </p:spPr>
          <p:txBody>
            <a:bodyPr lIns="50800" tIns="50800" rIns="50800" bIns="50800" rtlCol="0" anchor="ctr"/>
            <a:lstStyle/>
            <a:p>
              <a:pPr algn="ctr">
                <a:lnSpc>
                  <a:spcPts val="2100"/>
                </a:lnSpc>
              </a:pPr>
              <a:endParaRPr/>
            </a:p>
          </p:txBody>
        </p:sp>
      </p:grpSp>
      <p:grpSp>
        <p:nvGrpSpPr>
          <p:cNvPr id="5" name="Group 5"/>
          <p:cNvGrpSpPr/>
          <p:nvPr/>
        </p:nvGrpSpPr>
        <p:grpSpPr>
          <a:xfrm>
            <a:off x="10497935" y="4232195"/>
            <a:ext cx="3980065" cy="1924486"/>
            <a:chOff x="0" y="0"/>
            <a:chExt cx="812800" cy="361138"/>
          </a:xfrm>
        </p:grpSpPr>
        <p:sp>
          <p:nvSpPr>
            <p:cNvPr id="6" name="Freeform 6"/>
            <p:cNvSpPr/>
            <p:nvPr/>
          </p:nvSpPr>
          <p:spPr>
            <a:xfrm>
              <a:off x="0" y="0"/>
              <a:ext cx="812800" cy="361138"/>
            </a:xfrm>
            <a:custGeom>
              <a:avLst/>
              <a:gdLst/>
              <a:ahLst/>
              <a:cxnLst/>
              <a:rect l="l" t="t" r="r" b="b"/>
              <a:pathLst>
                <a:path w="812800" h="361138">
                  <a:moveTo>
                    <a:pt x="75259" y="0"/>
                  </a:moveTo>
                  <a:lnTo>
                    <a:pt x="737541" y="0"/>
                  </a:lnTo>
                  <a:cubicBezTo>
                    <a:pt x="779105" y="0"/>
                    <a:pt x="812800" y="33695"/>
                    <a:pt x="812800" y="75259"/>
                  </a:cubicBezTo>
                  <a:lnTo>
                    <a:pt x="812800" y="285879"/>
                  </a:lnTo>
                  <a:cubicBezTo>
                    <a:pt x="812800" y="305839"/>
                    <a:pt x="804871" y="324981"/>
                    <a:pt x="790757" y="339095"/>
                  </a:cubicBezTo>
                  <a:cubicBezTo>
                    <a:pt x="776643" y="353209"/>
                    <a:pt x="757501" y="361138"/>
                    <a:pt x="737541" y="361138"/>
                  </a:cubicBezTo>
                  <a:lnTo>
                    <a:pt x="75259" y="361138"/>
                  </a:lnTo>
                  <a:cubicBezTo>
                    <a:pt x="33695" y="361138"/>
                    <a:pt x="0" y="327443"/>
                    <a:pt x="0" y="285879"/>
                  </a:cubicBezTo>
                  <a:lnTo>
                    <a:pt x="0" y="75259"/>
                  </a:lnTo>
                  <a:cubicBezTo>
                    <a:pt x="0" y="33695"/>
                    <a:pt x="33695" y="0"/>
                    <a:pt x="75259" y="0"/>
                  </a:cubicBezTo>
                  <a:close/>
                </a:path>
              </a:pathLst>
            </a:custGeom>
            <a:solidFill>
              <a:srgbClr val="2A2E3A"/>
            </a:solidFill>
            <a:ln cap="rnd">
              <a:noFill/>
              <a:prstDash val="solid"/>
              <a:round/>
            </a:ln>
          </p:spPr>
        </p:sp>
        <p:sp>
          <p:nvSpPr>
            <p:cNvPr id="7" name="TextBox 7"/>
            <p:cNvSpPr txBox="1"/>
            <p:nvPr/>
          </p:nvSpPr>
          <p:spPr>
            <a:xfrm>
              <a:off x="0" y="-47625"/>
              <a:ext cx="812800" cy="408763"/>
            </a:xfrm>
            <a:prstGeom prst="rect">
              <a:avLst/>
            </a:prstGeom>
          </p:spPr>
          <p:txBody>
            <a:bodyPr lIns="254000" tIns="254000" rIns="254000" bIns="254000" rtlCol="0" anchor="ctr"/>
            <a:lstStyle/>
            <a:p>
              <a:pPr algn="ctr">
                <a:lnSpc>
                  <a:spcPts val="3219"/>
                </a:lnSpc>
              </a:pPr>
              <a:r>
                <a:rPr lang="en-IN" sz="2299" dirty="0">
                  <a:solidFill>
                    <a:srgbClr val="FFFFFF"/>
                  </a:solidFill>
                  <a:latin typeface="Helios Bold"/>
                </a:rPr>
                <a:t>Visualization Types</a:t>
              </a:r>
              <a:endParaRPr lang="en-US" sz="2299" dirty="0">
                <a:solidFill>
                  <a:srgbClr val="FFFFFF"/>
                </a:solidFill>
                <a:latin typeface="Helios Bold"/>
                <a:sym typeface="Helios Bold"/>
              </a:endParaRPr>
            </a:p>
          </p:txBody>
        </p:sp>
      </p:grpSp>
      <p:sp>
        <p:nvSpPr>
          <p:cNvPr id="8" name="AutoShape 8"/>
          <p:cNvSpPr/>
          <p:nvPr/>
        </p:nvSpPr>
        <p:spPr>
          <a:xfrm>
            <a:off x="13639800" y="5795363"/>
            <a:ext cx="2763635" cy="1665958"/>
          </a:xfrm>
          <a:prstGeom prst="line">
            <a:avLst/>
          </a:prstGeom>
          <a:ln w="19050" cap="flat">
            <a:solidFill>
              <a:srgbClr val="2A2E3A"/>
            </a:solidFill>
            <a:prstDash val="lgDash"/>
            <a:headEnd type="none" w="sm" len="sm"/>
            <a:tailEnd type="arrow" w="med" len="sm"/>
          </a:ln>
        </p:spPr>
      </p:sp>
      <p:sp>
        <p:nvSpPr>
          <p:cNvPr id="9" name="AutoShape 9"/>
          <p:cNvSpPr/>
          <p:nvPr/>
        </p:nvSpPr>
        <p:spPr>
          <a:xfrm flipV="1">
            <a:off x="13182599" y="2937146"/>
            <a:ext cx="2895601" cy="1329440"/>
          </a:xfrm>
          <a:prstGeom prst="line">
            <a:avLst/>
          </a:prstGeom>
          <a:ln w="19050" cap="flat">
            <a:solidFill>
              <a:srgbClr val="2A2E3A"/>
            </a:solidFill>
            <a:prstDash val="lgDash"/>
            <a:headEnd type="none" w="sm" len="sm"/>
            <a:tailEnd type="arrow" w="med" len="sm"/>
          </a:ln>
        </p:spPr>
      </p:sp>
      <p:sp>
        <p:nvSpPr>
          <p:cNvPr id="10" name="AutoShape 10"/>
          <p:cNvSpPr/>
          <p:nvPr/>
        </p:nvSpPr>
        <p:spPr>
          <a:xfrm flipH="1">
            <a:off x="9428365" y="5653561"/>
            <a:ext cx="2763635" cy="1828800"/>
          </a:xfrm>
          <a:prstGeom prst="line">
            <a:avLst/>
          </a:prstGeom>
          <a:ln w="19050" cap="flat">
            <a:solidFill>
              <a:srgbClr val="2A2E3A"/>
            </a:solidFill>
            <a:prstDash val="lgDash"/>
            <a:headEnd type="none" w="sm" len="sm"/>
            <a:tailEnd type="arrow" w="med" len="sm"/>
          </a:ln>
        </p:spPr>
      </p:sp>
      <p:sp>
        <p:nvSpPr>
          <p:cNvPr id="11" name="AutoShape 11"/>
          <p:cNvSpPr/>
          <p:nvPr/>
        </p:nvSpPr>
        <p:spPr>
          <a:xfrm>
            <a:off x="9070571" y="2937146"/>
            <a:ext cx="2895600" cy="1329440"/>
          </a:xfrm>
          <a:prstGeom prst="line">
            <a:avLst/>
          </a:prstGeom>
          <a:ln w="19050" cap="flat">
            <a:solidFill>
              <a:srgbClr val="2A2E3A"/>
            </a:solidFill>
            <a:prstDash val="lgDash"/>
            <a:headEnd type="none" w="sm" len="sm"/>
            <a:tailEnd type="arrow" w="med" len="sm"/>
          </a:ln>
        </p:spPr>
      </p:sp>
      <p:grpSp>
        <p:nvGrpSpPr>
          <p:cNvPr id="12" name="Group 12"/>
          <p:cNvGrpSpPr/>
          <p:nvPr/>
        </p:nvGrpSpPr>
        <p:grpSpPr>
          <a:xfrm>
            <a:off x="7122825" y="996879"/>
            <a:ext cx="3435638" cy="2255219"/>
            <a:chOff x="0" y="-3547"/>
            <a:chExt cx="661362" cy="283947"/>
          </a:xfrm>
        </p:grpSpPr>
        <p:sp>
          <p:nvSpPr>
            <p:cNvPr id="13" name="Freeform 13"/>
            <p:cNvSpPr/>
            <p:nvPr/>
          </p:nvSpPr>
          <p:spPr>
            <a:xfrm>
              <a:off x="0" y="0"/>
              <a:ext cx="657264" cy="245847"/>
            </a:xfrm>
            <a:custGeom>
              <a:avLst/>
              <a:gdLst/>
              <a:ahLst/>
              <a:cxnLst/>
              <a:rect l="l" t="t" r="r" b="b"/>
              <a:pathLst>
                <a:path w="657264" h="245847">
                  <a:moveTo>
                    <a:pt x="0" y="0"/>
                  </a:moveTo>
                  <a:lnTo>
                    <a:pt x="657264" y="0"/>
                  </a:lnTo>
                  <a:lnTo>
                    <a:pt x="657264" y="245847"/>
                  </a:lnTo>
                  <a:lnTo>
                    <a:pt x="0" y="245847"/>
                  </a:lnTo>
                  <a:close/>
                </a:path>
              </a:pathLst>
            </a:custGeom>
            <a:solidFill>
              <a:srgbClr val="E4E4E4"/>
            </a:solidFill>
            <a:ln cap="sq">
              <a:noFill/>
              <a:prstDash val="solid"/>
              <a:miter/>
            </a:ln>
          </p:spPr>
          <p:txBody>
            <a:bodyPr/>
            <a:lstStyle/>
            <a:p>
              <a:endParaRPr lang="en-IN" dirty="0"/>
            </a:p>
          </p:txBody>
        </p:sp>
        <p:sp>
          <p:nvSpPr>
            <p:cNvPr id="14" name="TextBox 14"/>
            <p:cNvSpPr txBox="1"/>
            <p:nvPr/>
          </p:nvSpPr>
          <p:spPr>
            <a:xfrm>
              <a:off x="4098" y="-3547"/>
              <a:ext cx="657264" cy="283947"/>
            </a:xfrm>
            <a:prstGeom prst="rect">
              <a:avLst/>
            </a:prstGeom>
          </p:spPr>
          <p:txBody>
            <a:bodyPr lIns="254000" tIns="254000" rIns="254000" bIns="254000" rtlCol="0" anchor="ctr"/>
            <a:lstStyle/>
            <a:p>
              <a:pPr algn="ctr">
                <a:lnSpc>
                  <a:spcPts val="2100"/>
                </a:lnSpc>
              </a:pPr>
              <a:r>
                <a:rPr lang="en-IN" sz="3200" b="1" dirty="0">
                  <a:latin typeface="Aptos" panose="020B0004020202020204" pitchFamily="34" charset="0"/>
                  <a:ea typeface="Arial" panose="020B0604020202020204" pitchFamily="34" charset="0"/>
                  <a:cs typeface="Mangal" panose="02040503050203030202" pitchFamily="18" charset="0"/>
                </a:rPr>
                <a:t>B</a:t>
              </a:r>
              <a:r>
                <a:rPr lang="en-IN" sz="3200" b="1" dirty="0">
                  <a:effectLst/>
                  <a:latin typeface="Aptos" panose="020B0004020202020204" pitchFamily="34" charset="0"/>
                  <a:ea typeface="Arial" panose="020B0604020202020204" pitchFamily="34" charset="0"/>
                  <a:cs typeface="Mangal" panose="02040503050203030202" pitchFamily="18" charset="0"/>
                </a:rPr>
                <a:t>ar charts</a:t>
              </a:r>
              <a:endParaRPr lang="en-US" sz="2400" b="1" dirty="0">
                <a:solidFill>
                  <a:srgbClr val="2A2E3A"/>
                </a:solidFill>
                <a:latin typeface="Helios Bold"/>
                <a:ea typeface="Helios Bold"/>
                <a:cs typeface="Helios Bold"/>
                <a:sym typeface="Helios Bold"/>
              </a:endParaRPr>
            </a:p>
          </p:txBody>
        </p:sp>
      </p:grpSp>
      <p:grpSp>
        <p:nvGrpSpPr>
          <p:cNvPr id="15" name="Group 15"/>
          <p:cNvGrpSpPr/>
          <p:nvPr/>
        </p:nvGrpSpPr>
        <p:grpSpPr>
          <a:xfrm>
            <a:off x="14687148" y="1025051"/>
            <a:ext cx="3124200" cy="2255219"/>
            <a:chOff x="-16252" y="0"/>
            <a:chExt cx="673516" cy="289964"/>
          </a:xfrm>
        </p:grpSpPr>
        <p:sp>
          <p:nvSpPr>
            <p:cNvPr id="16" name="Freeform 16"/>
            <p:cNvSpPr/>
            <p:nvPr/>
          </p:nvSpPr>
          <p:spPr>
            <a:xfrm>
              <a:off x="0" y="0"/>
              <a:ext cx="657264" cy="245847"/>
            </a:xfrm>
            <a:custGeom>
              <a:avLst/>
              <a:gdLst/>
              <a:ahLst/>
              <a:cxnLst/>
              <a:rect l="l" t="t" r="r" b="b"/>
              <a:pathLst>
                <a:path w="657264" h="245847">
                  <a:moveTo>
                    <a:pt x="0" y="0"/>
                  </a:moveTo>
                  <a:lnTo>
                    <a:pt x="657264" y="0"/>
                  </a:lnTo>
                  <a:lnTo>
                    <a:pt x="657264" y="245847"/>
                  </a:lnTo>
                  <a:lnTo>
                    <a:pt x="0" y="245847"/>
                  </a:lnTo>
                  <a:close/>
                </a:path>
              </a:pathLst>
            </a:custGeom>
            <a:solidFill>
              <a:srgbClr val="E4E4E4"/>
            </a:solidFill>
            <a:ln cap="sq">
              <a:noFill/>
              <a:prstDash val="solid"/>
              <a:miter/>
            </a:ln>
          </p:spPr>
        </p:sp>
        <p:sp>
          <p:nvSpPr>
            <p:cNvPr id="17" name="TextBox 17"/>
            <p:cNvSpPr txBox="1"/>
            <p:nvPr/>
          </p:nvSpPr>
          <p:spPr>
            <a:xfrm>
              <a:off x="-16252" y="6017"/>
              <a:ext cx="657264" cy="283947"/>
            </a:xfrm>
            <a:prstGeom prst="rect">
              <a:avLst/>
            </a:prstGeom>
          </p:spPr>
          <p:txBody>
            <a:bodyPr lIns="254000" tIns="254000" rIns="254000" bIns="254000" rtlCol="0" anchor="ctr"/>
            <a:lstStyle/>
            <a:p>
              <a:pPr algn="ctr">
                <a:lnSpc>
                  <a:spcPts val="2100"/>
                </a:lnSpc>
              </a:pP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3200" b="1" dirty="0">
                  <a:latin typeface="Aptos" panose="020B0004020202020204" pitchFamily="34" charset="0"/>
                  <a:cs typeface="Mangal" panose="02040503050203030202" pitchFamily="18" charset="0"/>
                </a:rPr>
                <a:t>KPIs</a:t>
              </a:r>
              <a:r>
                <a:rPr lang="en-IN" sz="1800" dirty="0">
                  <a:effectLst/>
                  <a:latin typeface="Aptos" panose="020B0004020202020204" pitchFamily="34" charset="0"/>
                  <a:ea typeface="Arial" panose="020B0604020202020204" pitchFamily="34" charset="0"/>
                  <a:cs typeface="Mangal" panose="02040503050203030202" pitchFamily="18" charset="0"/>
                </a:rPr>
                <a:t> </a:t>
              </a:r>
              <a:endParaRPr lang="en-US" sz="1500" dirty="0">
                <a:solidFill>
                  <a:srgbClr val="2A2E3A"/>
                </a:solidFill>
                <a:latin typeface="Helios Bold"/>
                <a:ea typeface="Helios Bold"/>
                <a:cs typeface="Helios Bold"/>
                <a:sym typeface="Helios Bold"/>
              </a:endParaRPr>
            </a:p>
          </p:txBody>
        </p:sp>
      </p:grpSp>
      <p:grpSp>
        <p:nvGrpSpPr>
          <p:cNvPr id="18" name="Group 18"/>
          <p:cNvGrpSpPr/>
          <p:nvPr/>
        </p:nvGrpSpPr>
        <p:grpSpPr>
          <a:xfrm>
            <a:off x="7330902" y="7461321"/>
            <a:ext cx="3730913" cy="1828800"/>
            <a:chOff x="0" y="0"/>
            <a:chExt cx="667231" cy="283947"/>
          </a:xfrm>
        </p:grpSpPr>
        <p:sp>
          <p:nvSpPr>
            <p:cNvPr id="19" name="Freeform 19"/>
            <p:cNvSpPr/>
            <p:nvPr/>
          </p:nvSpPr>
          <p:spPr>
            <a:xfrm>
              <a:off x="0" y="0"/>
              <a:ext cx="657264" cy="245847"/>
            </a:xfrm>
            <a:custGeom>
              <a:avLst/>
              <a:gdLst/>
              <a:ahLst/>
              <a:cxnLst/>
              <a:rect l="l" t="t" r="r" b="b"/>
              <a:pathLst>
                <a:path w="657264" h="245847">
                  <a:moveTo>
                    <a:pt x="0" y="0"/>
                  </a:moveTo>
                  <a:lnTo>
                    <a:pt x="657264" y="0"/>
                  </a:lnTo>
                  <a:lnTo>
                    <a:pt x="657264" y="245847"/>
                  </a:lnTo>
                  <a:lnTo>
                    <a:pt x="0" y="245847"/>
                  </a:lnTo>
                  <a:close/>
                </a:path>
              </a:pathLst>
            </a:custGeom>
            <a:solidFill>
              <a:srgbClr val="E4E4E4"/>
            </a:solidFill>
            <a:ln cap="sq">
              <a:noFill/>
              <a:prstDash val="solid"/>
              <a:miter/>
            </a:ln>
          </p:spPr>
          <p:txBody>
            <a:bodyPr/>
            <a:lstStyle/>
            <a:p>
              <a:endParaRPr lang="en-IN" dirty="0"/>
            </a:p>
          </p:txBody>
        </p:sp>
        <p:sp>
          <p:nvSpPr>
            <p:cNvPr id="20" name="TextBox 20"/>
            <p:cNvSpPr txBox="1"/>
            <p:nvPr/>
          </p:nvSpPr>
          <p:spPr>
            <a:xfrm>
              <a:off x="9967" y="0"/>
              <a:ext cx="657264" cy="283947"/>
            </a:xfrm>
            <a:prstGeom prst="rect">
              <a:avLst/>
            </a:prstGeom>
          </p:spPr>
          <p:txBody>
            <a:bodyPr lIns="254000" tIns="254000" rIns="254000" bIns="254000" rtlCol="0" anchor="ctr"/>
            <a:lstStyle/>
            <a:p>
              <a:pPr algn="ctr">
                <a:lnSpc>
                  <a:spcPts val="2100"/>
                </a:lnSpc>
              </a:pPr>
              <a:r>
                <a:rPr lang="en-IN" sz="3200" b="1" dirty="0">
                  <a:effectLst/>
                  <a:latin typeface="Aptos" panose="020B0004020202020204" pitchFamily="34" charset="0"/>
                  <a:ea typeface="Arial" panose="020B0604020202020204" pitchFamily="34" charset="0"/>
                  <a:cs typeface="Mangal" panose="02040503050203030202" pitchFamily="18" charset="0"/>
                </a:rPr>
                <a:t>Donut</a:t>
              </a: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3200" b="1" dirty="0">
                  <a:latin typeface="Aptos" panose="020B0004020202020204" pitchFamily="34" charset="0"/>
                  <a:cs typeface="Mangal" panose="02040503050203030202" pitchFamily="18" charset="0"/>
                </a:rPr>
                <a:t>charts</a:t>
              </a:r>
              <a:endParaRPr lang="en-US" sz="3200" b="1" dirty="0">
                <a:latin typeface="Aptos" panose="020B0004020202020204" pitchFamily="34" charset="0"/>
                <a:cs typeface="Mangal" panose="02040503050203030202" pitchFamily="18" charset="0"/>
                <a:sym typeface="Helios Bold"/>
              </a:endParaRPr>
            </a:p>
          </p:txBody>
        </p:sp>
      </p:grpSp>
      <p:grpSp>
        <p:nvGrpSpPr>
          <p:cNvPr id="21" name="Group 21"/>
          <p:cNvGrpSpPr/>
          <p:nvPr/>
        </p:nvGrpSpPr>
        <p:grpSpPr>
          <a:xfrm>
            <a:off x="14498386" y="7148816"/>
            <a:ext cx="3237575" cy="2208422"/>
            <a:chOff x="0" y="-18232"/>
            <a:chExt cx="657264" cy="283947"/>
          </a:xfrm>
        </p:grpSpPr>
        <p:sp>
          <p:nvSpPr>
            <p:cNvPr id="22" name="Freeform 22"/>
            <p:cNvSpPr/>
            <p:nvPr/>
          </p:nvSpPr>
          <p:spPr>
            <a:xfrm>
              <a:off x="0" y="0"/>
              <a:ext cx="657264" cy="245847"/>
            </a:xfrm>
            <a:custGeom>
              <a:avLst/>
              <a:gdLst/>
              <a:ahLst/>
              <a:cxnLst/>
              <a:rect l="l" t="t" r="r" b="b"/>
              <a:pathLst>
                <a:path w="657264" h="245847">
                  <a:moveTo>
                    <a:pt x="0" y="0"/>
                  </a:moveTo>
                  <a:lnTo>
                    <a:pt x="657264" y="0"/>
                  </a:lnTo>
                  <a:lnTo>
                    <a:pt x="657264" y="245847"/>
                  </a:lnTo>
                  <a:lnTo>
                    <a:pt x="0" y="245847"/>
                  </a:lnTo>
                  <a:close/>
                </a:path>
              </a:pathLst>
            </a:custGeom>
            <a:solidFill>
              <a:srgbClr val="E4E4E4"/>
            </a:solidFill>
            <a:ln cap="sq">
              <a:noFill/>
              <a:prstDash val="solid"/>
              <a:miter/>
            </a:ln>
          </p:spPr>
        </p:sp>
        <p:sp>
          <p:nvSpPr>
            <p:cNvPr id="23" name="TextBox 23"/>
            <p:cNvSpPr txBox="1"/>
            <p:nvPr/>
          </p:nvSpPr>
          <p:spPr>
            <a:xfrm>
              <a:off x="0" y="-18232"/>
              <a:ext cx="657264" cy="283947"/>
            </a:xfrm>
            <a:prstGeom prst="rect">
              <a:avLst/>
            </a:prstGeom>
          </p:spPr>
          <p:txBody>
            <a:bodyPr lIns="254000" tIns="254000" rIns="254000" bIns="254000" rtlCol="0" anchor="ctr"/>
            <a:lstStyle/>
            <a:p>
              <a:pPr algn="ctr">
                <a:lnSpc>
                  <a:spcPts val="2100"/>
                </a:lnSpc>
              </a:pPr>
              <a:r>
                <a:rPr lang="en-US" sz="2800" b="1" dirty="0">
                  <a:latin typeface="Aptos" panose="020B0004020202020204" pitchFamily="34" charset="0"/>
                  <a:cs typeface="Mangal" panose="02040503050203030202" pitchFamily="18" charset="0"/>
                  <a:sym typeface="Helios Bold"/>
                </a:rPr>
                <a:t>F</a:t>
              </a:r>
              <a:r>
                <a:rPr lang="en-IN" sz="3200" b="1" dirty="0" err="1">
                  <a:latin typeface="Aptos" panose="020B0004020202020204" pitchFamily="34" charset="0"/>
                  <a:cs typeface="Mangal" panose="02040503050203030202" pitchFamily="18" charset="0"/>
                  <a:sym typeface="Helios Bold"/>
                </a:rPr>
                <a:t>unnel</a:t>
              </a:r>
              <a:r>
                <a:rPr lang="en-IN" sz="2800" b="1" dirty="0">
                  <a:latin typeface="Aptos" panose="020B0004020202020204" pitchFamily="34" charset="0"/>
                  <a:cs typeface="Mangal" panose="02040503050203030202" pitchFamily="18" charset="0"/>
                  <a:sym typeface="Helios Bold"/>
                </a:rPr>
                <a:t> </a:t>
              </a:r>
              <a:r>
                <a:rPr lang="en-IN" sz="3200" b="1" dirty="0">
                  <a:latin typeface="Aptos" panose="020B0004020202020204" pitchFamily="34" charset="0"/>
                  <a:cs typeface="Mangal" panose="02040503050203030202" pitchFamily="18" charset="0"/>
                  <a:sym typeface="Helios Bold"/>
                </a:rPr>
                <a:t>charts</a:t>
              </a:r>
              <a:endParaRPr lang="en-US" sz="3200" b="1" dirty="0">
                <a:latin typeface="Aptos" panose="020B0004020202020204" pitchFamily="34" charset="0"/>
                <a:cs typeface="Mangal" panose="02040503050203030202" pitchFamily="18" charset="0"/>
                <a:sym typeface="Helios Bold"/>
              </a:endParaRPr>
            </a:p>
          </p:txBody>
        </p:sp>
      </p:grpSp>
      <p:sp>
        <p:nvSpPr>
          <p:cNvPr id="56" name="TextBox 56"/>
          <p:cNvSpPr txBox="1"/>
          <p:nvPr/>
        </p:nvSpPr>
        <p:spPr>
          <a:xfrm>
            <a:off x="1282515" y="3929920"/>
            <a:ext cx="4632039" cy="1895262"/>
          </a:xfrm>
          <a:prstGeom prst="rect">
            <a:avLst/>
          </a:prstGeom>
        </p:spPr>
        <p:txBody>
          <a:bodyPr lIns="0" tIns="0" rIns="0" bIns="0" rtlCol="0" anchor="t">
            <a:spAutoFit/>
          </a:bodyPr>
          <a:lstStyle/>
          <a:p>
            <a:pPr algn="l">
              <a:lnSpc>
                <a:spcPts val="7200"/>
              </a:lnSpc>
            </a:pPr>
            <a:r>
              <a:rPr lang="en-IN" sz="7200" dirty="0">
                <a:solidFill>
                  <a:srgbClr val="FFFFFF"/>
                </a:solidFill>
                <a:latin typeface="TT Hoves Bold"/>
              </a:rPr>
              <a:t>Report</a:t>
            </a:r>
            <a:r>
              <a:rPr lang="en-IN" sz="2400" u="sng" dirty="0">
                <a:effectLst/>
                <a:latin typeface="Aptos" panose="020B0004020202020204" pitchFamily="34" charset="0"/>
                <a:ea typeface="Arial" panose="020B0604020202020204" pitchFamily="34" charset="0"/>
                <a:cs typeface="Mangal" panose="02040503050203030202" pitchFamily="18" charset="0"/>
              </a:rPr>
              <a:t>   </a:t>
            </a:r>
            <a:r>
              <a:rPr lang="en-IN" sz="7200" dirty="0">
                <a:solidFill>
                  <a:srgbClr val="FFFFFF"/>
                </a:solidFill>
                <a:latin typeface="TT Hoves Bold"/>
              </a:rPr>
              <a:t>Design</a:t>
            </a:r>
            <a:endParaRPr lang="en-US" sz="7200" dirty="0">
              <a:solidFill>
                <a:srgbClr val="FFFFFF"/>
              </a:solidFill>
              <a:latin typeface="TT Hoves Bold"/>
              <a:sym typeface="TT Hoves Bold"/>
            </a:endParaRPr>
          </a:p>
        </p:txBody>
      </p:sp>
      <p:grpSp>
        <p:nvGrpSpPr>
          <p:cNvPr id="29" name="Group 42">
            <a:extLst>
              <a:ext uri="{FF2B5EF4-FFF2-40B4-BE49-F238E27FC236}">
                <a16:creationId xmlns:a16="http://schemas.microsoft.com/office/drawing/2014/main" id="{D97C3E53-475E-E08E-1C66-5390F7DC0F1A}"/>
              </a:ext>
            </a:extLst>
          </p:cNvPr>
          <p:cNvGrpSpPr/>
          <p:nvPr/>
        </p:nvGrpSpPr>
        <p:grpSpPr>
          <a:xfrm>
            <a:off x="-631580" y="9258300"/>
            <a:ext cx="5765006" cy="1028700"/>
            <a:chOff x="0" y="0"/>
            <a:chExt cx="7686674" cy="1371600"/>
          </a:xfrm>
        </p:grpSpPr>
        <p:grpSp>
          <p:nvGrpSpPr>
            <p:cNvPr id="30" name="Group 43">
              <a:extLst>
                <a:ext uri="{FF2B5EF4-FFF2-40B4-BE49-F238E27FC236}">
                  <a16:creationId xmlns:a16="http://schemas.microsoft.com/office/drawing/2014/main" id="{1CE59A44-BCAF-5E30-9CB4-6D36404E4F93}"/>
                </a:ext>
              </a:extLst>
            </p:cNvPr>
            <p:cNvGrpSpPr/>
            <p:nvPr/>
          </p:nvGrpSpPr>
          <p:grpSpPr>
            <a:xfrm>
              <a:off x="0" y="0"/>
              <a:ext cx="7686674" cy="1371600"/>
              <a:chOff x="0" y="0"/>
              <a:chExt cx="1049690" cy="187305"/>
            </a:xfrm>
          </p:grpSpPr>
          <p:sp>
            <p:nvSpPr>
              <p:cNvPr id="32" name="Freeform 44">
                <a:extLst>
                  <a:ext uri="{FF2B5EF4-FFF2-40B4-BE49-F238E27FC236}">
                    <a16:creationId xmlns:a16="http://schemas.microsoft.com/office/drawing/2014/main" id="{82C81509-B094-243D-B74E-1CEB97EDCA95}"/>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33" name="TextBox 45">
                <a:extLst>
                  <a:ext uri="{FF2B5EF4-FFF2-40B4-BE49-F238E27FC236}">
                    <a16:creationId xmlns:a16="http://schemas.microsoft.com/office/drawing/2014/main" id="{5D80AE3B-10F4-7B9D-9FB6-1DF96B888B32}"/>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31" name="TextBox 46">
              <a:hlinkClick r:id="rId2" action="ppaction://hlinksldjump"/>
              <a:extLst>
                <a:ext uri="{FF2B5EF4-FFF2-40B4-BE49-F238E27FC236}">
                  <a16:creationId xmlns:a16="http://schemas.microsoft.com/office/drawing/2014/main" id="{D3128381-F22E-6C88-1CE2-277AC143B3E5}"/>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dirty="0">
                  <a:solidFill>
                    <a:srgbClr val="FFFFFF"/>
                  </a:solidFill>
                  <a:latin typeface="Helios Bold"/>
                  <a:sym typeface="Helios Bold"/>
                </a:rPr>
                <a:t>Back </a:t>
              </a:r>
              <a:r>
                <a:rPr lang="en-US" dirty="0">
                  <a:solidFill>
                    <a:srgbClr val="FFFFFF"/>
                  </a:solidFill>
                  <a:latin typeface="Helios Bold"/>
                  <a:sym typeface="Helios Bold"/>
                  <a:hlinkClick r:id="rId2" action="ppaction://hlinksldjump">
                    <a:extLst>
                      <a:ext uri="{A12FA001-AC4F-418D-AE19-62706E023703}">
                        <ahyp:hlinkClr xmlns:ahyp="http://schemas.microsoft.com/office/drawing/2018/hyperlinkcolor" val="tx"/>
                      </a:ext>
                    </a:extLst>
                  </a:hlinkClick>
                </a:rPr>
                <a:t>to</a:t>
              </a:r>
              <a:r>
                <a:rPr lang="en-US" dirty="0">
                  <a:solidFill>
                    <a:srgbClr val="FFFFFF"/>
                  </a:solidFill>
                  <a:latin typeface="Helios Bold"/>
                  <a:sym typeface="Helios Bold"/>
                </a:rPr>
                <a:t> </a:t>
              </a:r>
              <a:r>
                <a:rPr lang="en-US" sz="1800" dirty="0">
                  <a:solidFill>
                    <a:srgbClr val="FFFFFF"/>
                  </a:solidFill>
                  <a:latin typeface="Helios Bold"/>
                  <a:ea typeface="Helios Bold"/>
                  <a:cs typeface="Helios Bold"/>
                  <a:sym typeface="Helios Bold"/>
                </a:rPr>
                <a:t>Agenda</a:t>
              </a: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6479889" cy="10287000"/>
            <a:chOff x="0" y="0"/>
            <a:chExt cx="1706637" cy="2709333"/>
          </a:xfrm>
        </p:grpSpPr>
        <p:sp>
          <p:nvSpPr>
            <p:cNvPr id="3" name="Freeform 3"/>
            <p:cNvSpPr/>
            <p:nvPr/>
          </p:nvSpPr>
          <p:spPr>
            <a:xfrm>
              <a:off x="0" y="0"/>
              <a:ext cx="1706637" cy="2709333"/>
            </a:xfrm>
            <a:custGeom>
              <a:avLst/>
              <a:gdLst/>
              <a:ahLst/>
              <a:cxnLst/>
              <a:rect l="l" t="t" r="r" b="b"/>
              <a:pathLst>
                <a:path w="1706637" h="2709333">
                  <a:moveTo>
                    <a:pt x="0" y="0"/>
                  </a:moveTo>
                  <a:lnTo>
                    <a:pt x="1706637" y="0"/>
                  </a:lnTo>
                  <a:lnTo>
                    <a:pt x="1706637" y="2709333"/>
                  </a:lnTo>
                  <a:lnTo>
                    <a:pt x="0" y="2709333"/>
                  </a:lnTo>
                  <a:close/>
                </a:path>
              </a:pathLst>
            </a:custGeom>
            <a:solidFill>
              <a:srgbClr val="E8223B"/>
            </a:solidFill>
          </p:spPr>
        </p:sp>
        <p:sp>
          <p:nvSpPr>
            <p:cNvPr id="4" name="TextBox 4"/>
            <p:cNvSpPr txBox="1"/>
            <p:nvPr/>
          </p:nvSpPr>
          <p:spPr>
            <a:xfrm>
              <a:off x="0" y="-28575"/>
              <a:ext cx="1706637" cy="2737908"/>
            </a:xfrm>
            <a:prstGeom prst="rect">
              <a:avLst/>
            </a:prstGeom>
          </p:spPr>
          <p:txBody>
            <a:bodyPr lIns="50800" tIns="50800" rIns="50800" bIns="50800" rtlCol="0" anchor="ctr"/>
            <a:lstStyle/>
            <a:p>
              <a:pPr algn="ctr">
                <a:lnSpc>
                  <a:spcPts val="2100"/>
                </a:lnSpc>
              </a:pPr>
              <a:endParaRPr/>
            </a:p>
          </p:txBody>
        </p:sp>
      </p:grpSp>
      <p:grpSp>
        <p:nvGrpSpPr>
          <p:cNvPr id="5" name="Group 5"/>
          <p:cNvGrpSpPr/>
          <p:nvPr/>
        </p:nvGrpSpPr>
        <p:grpSpPr>
          <a:xfrm>
            <a:off x="10497935" y="3978404"/>
            <a:ext cx="3980065" cy="2178277"/>
            <a:chOff x="0" y="-47625"/>
            <a:chExt cx="812800" cy="408763"/>
          </a:xfrm>
        </p:grpSpPr>
        <p:sp>
          <p:nvSpPr>
            <p:cNvPr id="6" name="Freeform 6"/>
            <p:cNvSpPr/>
            <p:nvPr/>
          </p:nvSpPr>
          <p:spPr>
            <a:xfrm>
              <a:off x="0" y="0"/>
              <a:ext cx="812800" cy="361138"/>
            </a:xfrm>
            <a:custGeom>
              <a:avLst/>
              <a:gdLst/>
              <a:ahLst/>
              <a:cxnLst/>
              <a:rect l="l" t="t" r="r" b="b"/>
              <a:pathLst>
                <a:path w="812800" h="361138">
                  <a:moveTo>
                    <a:pt x="75259" y="0"/>
                  </a:moveTo>
                  <a:lnTo>
                    <a:pt x="737541" y="0"/>
                  </a:lnTo>
                  <a:cubicBezTo>
                    <a:pt x="779105" y="0"/>
                    <a:pt x="812800" y="33695"/>
                    <a:pt x="812800" y="75259"/>
                  </a:cubicBezTo>
                  <a:lnTo>
                    <a:pt x="812800" y="285879"/>
                  </a:lnTo>
                  <a:cubicBezTo>
                    <a:pt x="812800" y="305839"/>
                    <a:pt x="804871" y="324981"/>
                    <a:pt x="790757" y="339095"/>
                  </a:cubicBezTo>
                  <a:cubicBezTo>
                    <a:pt x="776643" y="353209"/>
                    <a:pt x="757501" y="361138"/>
                    <a:pt x="737541" y="361138"/>
                  </a:cubicBezTo>
                  <a:lnTo>
                    <a:pt x="75259" y="361138"/>
                  </a:lnTo>
                  <a:cubicBezTo>
                    <a:pt x="33695" y="361138"/>
                    <a:pt x="0" y="327443"/>
                    <a:pt x="0" y="285879"/>
                  </a:cubicBezTo>
                  <a:lnTo>
                    <a:pt x="0" y="75259"/>
                  </a:lnTo>
                  <a:cubicBezTo>
                    <a:pt x="0" y="33695"/>
                    <a:pt x="33695" y="0"/>
                    <a:pt x="75259" y="0"/>
                  </a:cubicBezTo>
                  <a:close/>
                </a:path>
              </a:pathLst>
            </a:custGeom>
            <a:solidFill>
              <a:srgbClr val="2A2E3A"/>
            </a:solidFill>
            <a:ln cap="rnd">
              <a:noFill/>
              <a:prstDash val="solid"/>
              <a:round/>
            </a:ln>
          </p:spPr>
        </p:sp>
        <p:sp>
          <p:nvSpPr>
            <p:cNvPr id="7" name="TextBox 7"/>
            <p:cNvSpPr txBox="1"/>
            <p:nvPr/>
          </p:nvSpPr>
          <p:spPr>
            <a:xfrm>
              <a:off x="0" y="-47625"/>
              <a:ext cx="812800" cy="408763"/>
            </a:xfrm>
            <a:prstGeom prst="rect">
              <a:avLst/>
            </a:prstGeom>
          </p:spPr>
          <p:txBody>
            <a:bodyPr lIns="254000" tIns="254000" rIns="254000" bIns="254000" rtlCol="0" anchor="ctr"/>
            <a:lstStyle/>
            <a:p>
              <a:pPr algn="ctr">
                <a:lnSpc>
                  <a:spcPts val="3219"/>
                </a:lnSpc>
              </a:pPr>
              <a:r>
                <a:rPr lang="en-IN" sz="2299" dirty="0">
                  <a:solidFill>
                    <a:srgbClr val="FFFFFF"/>
                  </a:solidFill>
                  <a:latin typeface="Helios Bold"/>
                </a:rPr>
                <a:t>Dashboard</a:t>
              </a:r>
              <a:r>
                <a:rPr lang="en-IN" sz="1800" dirty="0">
                  <a:effectLst/>
                  <a:latin typeface="Aptos" panose="020B0004020202020204" pitchFamily="34" charset="0"/>
                  <a:ea typeface="Arial" panose="020B0604020202020204" pitchFamily="34" charset="0"/>
                  <a:cs typeface="Mangal" panose="02040503050203030202" pitchFamily="18" charset="0"/>
                </a:rPr>
                <a:t> </a:t>
              </a:r>
              <a:r>
                <a:rPr lang="en-IN" sz="2299" dirty="0">
                  <a:solidFill>
                    <a:srgbClr val="FFFFFF"/>
                  </a:solidFill>
                  <a:latin typeface="Helios Bold"/>
                </a:rPr>
                <a:t>Layout</a:t>
              </a:r>
              <a:endParaRPr lang="en-US" sz="2299" dirty="0">
                <a:solidFill>
                  <a:srgbClr val="FFFFFF"/>
                </a:solidFill>
                <a:latin typeface="Helios Bold"/>
                <a:sym typeface="Helios Bold"/>
              </a:endParaRPr>
            </a:p>
          </p:txBody>
        </p:sp>
      </p:grpSp>
      <p:sp>
        <p:nvSpPr>
          <p:cNvPr id="8" name="AutoShape 8"/>
          <p:cNvSpPr/>
          <p:nvPr/>
        </p:nvSpPr>
        <p:spPr>
          <a:xfrm>
            <a:off x="13639800" y="5795363"/>
            <a:ext cx="2763635" cy="1665958"/>
          </a:xfrm>
          <a:prstGeom prst="line">
            <a:avLst/>
          </a:prstGeom>
          <a:ln w="19050" cap="flat">
            <a:solidFill>
              <a:srgbClr val="2A2E3A"/>
            </a:solidFill>
            <a:prstDash val="lgDash"/>
            <a:headEnd type="none" w="sm" len="sm"/>
            <a:tailEnd type="arrow" w="med" len="sm"/>
          </a:ln>
        </p:spPr>
      </p:sp>
      <p:sp>
        <p:nvSpPr>
          <p:cNvPr id="9" name="AutoShape 9"/>
          <p:cNvSpPr/>
          <p:nvPr/>
        </p:nvSpPr>
        <p:spPr>
          <a:xfrm flipV="1">
            <a:off x="13182599" y="2937146"/>
            <a:ext cx="2895601" cy="1329440"/>
          </a:xfrm>
          <a:prstGeom prst="line">
            <a:avLst/>
          </a:prstGeom>
          <a:ln w="19050" cap="flat">
            <a:solidFill>
              <a:srgbClr val="2A2E3A"/>
            </a:solidFill>
            <a:prstDash val="lgDash"/>
            <a:headEnd type="none" w="sm" len="sm"/>
            <a:tailEnd type="arrow" w="med" len="sm"/>
          </a:ln>
        </p:spPr>
      </p:sp>
      <p:sp>
        <p:nvSpPr>
          <p:cNvPr id="10" name="AutoShape 10"/>
          <p:cNvSpPr/>
          <p:nvPr/>
        </p:nvSpPr>
        <p:spPr>
          <a:xfrm flipH="1">
            <a:off x="9428365" y="5653561"/>
            <a:ext cx="2763635" cy="1828800"/>
          </a:xfrm>
          <a:prstGeom prst="line">
            <a:avLst/>
          </a:prstGeom>
          <a:ln w="19050" cap="flat">
            <a:solidFill>
              <a:srgbClr val="2A2E3A"/>
            </a:solidFill>
            <a:prstDash val="lgDash"/>
            <a:headEnd type="none" w="sm" len="sm"/>
            <a:tailEnd type="arrow" w="med" len="sm"/>
          </a:ln>
        </p:spPr>
      </p:sp>
      <p:sp>
        <p:nvSpPr>
          <p:cNvPr id="11" name="AutoShape 11"/>
          <p:cNvSpPr/>
          <p:nvPr/>
        </p:nvSpPr>
        <p:spPr>
          <a:xfrm>
            <a:off x="9070571" y="2937146"/>
            <a:ext cx="2895600" cy="1329440"/>
          </a:xfrm>
          <a:prstGeom prst="line">
            <a:avLst/>
          </a:prstGeom>
          <a:ln w="19050" cap="flat">
            <a:solidFill>
              <a:srgbClr val="2A2E3A"/>
            </a:solidFill>
            <a:prstDash val="lgDash"/>
            <a:headEnd type="none" w="sm" len="sm"/>
            <a:tailEnd type="arrow" w="med" len="sm"/>
          </a:ln>
        </p:spPr>
      </p:sp>
      <p:grpSp>
        <p:nvGrpSpPr>
          <p:cNvPr id="12" name="Group 12"/>
          <p:cNvGrpSpPr/>
          <p:nvPr/>
        </p:nvGrpSpPr>
        <p:grpSpPr>
          <a:xfrm>
            <a:off x="7122825" y="996879"/>
            <a:ext cx="3435638" cy="2255219"/>
            <a:chOff x="0" y="-3547"/>
            <a:chExt cx="661362" cy="283947"/>
          </a:xfrm>
        </p:grpSpPr>
        <p:sp>
          <p:nvSpPr>
            <p:cNvPr id="13" name="Freeform 13"/>
            <p:cNvSpPr/>
            <p:nvPr/>
          </p:nvSpPr>
          <p:spPr>
            <a:xfrm>
              <a:off x="0" y="0"/>
              <a:ext cx="657264" cy="245847"/>
            </a:xfrm>
            <a:custGeom>
              <a:avLst/>
              <a:gdLst/>
              <a:ahLst/>
              <a:cxnLst/>
              <a:rect l="l" t="t" r="r" b="b"/>
              <a:pathLst>
                <a:path w="657264" h="245847">
                  <a:moveTo>
                    <a:pt x="0" y="0"/>
                  </a:moveTo>
                  <a:lnTo>
                    <a:pt x="657264" y="0"/>
                  </a:lnTo>
                  <a:lnTo>
                    <a:pt x="657264" y="245847"/>
                  </a:lnTo>
                  <a:lnTo>
                    <a:pt x="0" y="245847"/>
                  </a:lnTo>
                  <a:close/>
                </a:path>
              </a:pathLst>
            </a:custGeom>
            <a:solidFill>
              <a:srgbClr val="E4E4E4"/>
            </a:solidFill>
            <a:ln cap="sq">
              <a:noFill/>
              <a:prstDash val="solid"/>
              <a:miter/>
            </a:ln>
          </p:spPr>
          <p:txBody>
            <a:bodyPr/>
            <a:lstStyle/>
            <a:p>
              <a:endParaRPr lang="en-IN" dirty="0"/>
            </a:p>
          </p:txBody>
        </p:sp>
        <p:sp>
          <p:nvSpPr>
            <p:cNvPr id="14" name="TextBox 14"/>
            <p:cNvSpPr txBox="1"/>
            <p:nvPr/>
          </p:nvSpPr>
          <p:spPr>
            <a:xfrm>
              <a:off x="4098" y="-3547"/>
              <a:ext cx="657264" cy="283947"/>
            </a:xfrm>
            <a:prstGeom prst="rect">
              <a:avLst/>
            </a:prstGeom>
          </p:spPr>
          <p:txBody>
            <a:bodyPr lIns="254000" tIns="254000" rIns="254000" bIns="254000" rtlCol="0" anchor="ctr"/>
            <a:lstStyle/>
            <a:p>
              <a:pPr algn="ctr">
                <a:lnSpc>
                  <a:spcPts val="2100"/>
                </a:lnSpc>
              </a:pPr>
              <a:r>
                <a:rPr lang="en-IN" sz="2400" b="1" dirty="0">
                  <a:latin typeface="Aptos" panose="020B0004020202020204" pitchFamily="34" charset="0"/>
                  <a:cs typeface="Mangal" panose="02040503050203030202" pitchFamily="18" charset="0"/>
                </a:rPr>
                <a:t>Employee  Overview</a:t>
              </a:r>
              <a:r>
                <a:rPr lang="en-IN" sz="1600" dirty="0">
                  <a:effectLst/>
                  <a:latin typeface="Aptos" panose="020B0004020202020204" pitchFamily="34" charset="0"/>
                  <a:ea typeface="Arial" panose="020B0604020202020204" pitchFamily="34" charset="0"/>
                  <a:cs typeface="Mangal" panose="02040503050203030202" pitchFamily="18" charset="0"/>
                </a:rPr>
                <a:t> </a:t>
              </a:r>
              <a:r>
                <a:rPr lang="en-IN" dirty="0">
                  <a:effectLst/>
                  <a:latin typeface="Aptos" panose="020B0004020202020204" pitchFamily="34" charset="0"/>
                  <a:ea typeface="Arial" panose="020B0604020202020204" pitchFamily="34" charset="0"/>
                  <a:cs typeface="Mangal" panose="02040503050203030202" pitchFamily="18" charset="0"/>
                </a:rPr>
                <a:t>Total employee count, distribution by department, job role, and attrition status.</a:t>
              </a:r>
              <a:endParaRPr lang="en-US" sz="2000" b="1" dirty="0">
                <a:solidFill>
                  <a:srgbClr val="2A2E3A"/>
                </a:solidFill>
                <a:latin typeface="Helios Bold"/>
                <a:ea typeface="Helios Bold"/>
                <a:cs typeface="Helios Bold"/>
                <a:sym typeface="Helios Bold"/>
              </a:endParaRPr>
            </a:p>
          </p:txBody>
        </p:sp>
      </p:grpSp>
      <p:grpSp>
        <p:nvGrpSpPr>
          <p:cNvPr id="15" name="Group 15"/>
          <p:cNvGrpSpPr/>
          <p:nvPr/>
        </p:nvGrpSpPr>
        <p:grpSpPr>
          <a:xfrm>
            <a:off x="14687148" y="1025051"/>
            <a:ext cx="3124200" cy="2255219"/>
            <a:chOff x="-16252" y="0"/>
            <a:chExt cx="673516" cy="289964"/>
          </a:xfrm>
        </p:grpSpPr>
        <p:sp>
          <p:nvSpPr>
            <p:cNvPr id="16" name="Freeform 16"/>
            <p:cNvSpPr/>
            <p:nvPr/>
          </p:nvSpPr>
          <p:spPr>
            <a:xfrm>
              <a:off x="0" y="0"/>
              <a:ext cx="657264" cy="245847"/>
            </a:xfrm>
            <a:custGeom>
              <a:avLst/>
              <a:gdLst/>
              <a:ahLst/>
              <a:cxnLst/>
              <a:rect l="l" t="t" r="r" b="b"/>
              <a:pathLst>
                <a:path w="657264" h="245847">
                  <a:moveTo>
                    <a:pt x="0" y="0"/>
                  </a:moveTo>
                  <a:lnTo>
                    <a:pt x="657264" y="0"/>
                  </a:lnTo>
                  <a:lnTo>
                    <a:pt x="657264" y="245847"/>
                  </a:lnTo>
                  <a:lnTo>
                    <a:pt x="0" y="245847"/>
                  </a:lnTo>
                  <a:close/>
                </a:path>
              </a:pathLst>
            </a:custGeom>
            <a:solidFill>
              <a:srgbClr val="E4E4E4"/>
            </a:solidFill>
            <a:ln cap="sq">
              <a:noFill/>
              <a:prstDash val="solid"/>
              <a:miter/>
            </a:ln>
          </p:spPr>
        </p:sp>
        <p:sp>
          <p:nvSpPr>
            <p:cNvPr id="17" name="TextBox 17"/>
            <p:cNvSpPr txBox="1"/>
            <p:nvPr/>
          </p:nvSpPr>
          <p:spPr>
            <a:xfrm>
              <a:off x="-16252" y="6017"/>
              <a:ext cx="657264" cy="283947"/>
            </a:xfrm>
            <a:prstGeom prst="rect">
              <a:avLst/>
            </a:prstGeom>
          </p:spPr>
          <p:txBody>
            <a:bodyPr lIns="254000" tIns="254000" rIns="254000" bIns="254000" rtlCol="0" anchor="ctr"/>
            <a:lstStyle/>
            <a:p>
              <a:pPr algn="ctr">
                <a:lnSpc>
                  <a:spcPts val="2100"/>
                </a:lnSpc>
              </a:pPr>
              <a:r>
                <a:rPr lang="en-IN" sz="1400" dirty="0">
                  <a:effectLst/>
                  <a:latin typeface="Aptos" panose="020B0004020202020204" pitchFamily="34" charset="0"/>
                  <a:ea typeface="Arial" panose="020B0604020202020204" pitchFamily="34" charset="0"/>
                  <a:cs typeface="Mangal" panose="02040503050203030202" pitchFamily="18" charset="0"/>
                </a:rPr>
                <a:t> </a:t>
              </a:r>
              <a:r>
                <a:rPr lang="en-IN" sz="2000" b="1" dirty="0">
                  <a:latin typeface="Aptos" panose="020B0004020202020204" pitchFamily="34" charset="0"/>
                  <a:cs typeface="Mangal" panose="02040503050203030202" pitchFamily="18" charset="0"/>
                </a:rPr>
                <a:t>Satisfaction Analysis </a:t>
              </a:r>
              <a:r>
                <a:rPr lang="en-IN" sz="1600" dirty="0">
                  <a:latin typeface="Aptos" panose="020B0004020202020204" pitchFamily="34" charset="0"/>
                  <a:cs typeface="Mangal" panose="02040503050203030202" pitchFamily="18" charset="0"/>
                </a:rPr>
                <a:t>Visuals displaying job satisfaction, work-life balance, and environment satisfaction levels. </a:t>
              </a:r>
              <a:endParaRPr lang="en-US" dirty="0">
                <a:latin typeface="Aptos" panose="020B0004020202020204" pitchFamily="34" charset="0"/>
                <a:cs typeface="Mangal" panose="02040503050203030202" pitchFamily="18" charset="0"/>
                <a:sym typeface="Helios Bold"/>
              </a:endParaRPr>
            </a:p>
          </p:txBody>
        </p:sp>
      </p:grpSp>
      <p:grpSp>
        <p:nvGrpSpPr>
          <p:cNvPr id="18" name="Group 18"/>
          <p:cNvGrpSpPr/>
          <p:nvPr/>
        </p:nvGrpSpPr>
        <p:grpSpPr>
          <a:xfrm>
            <a:off x="7330902" y="7461321"/>
            <a:ext cx="3730913" cy="1828800"/>
            <a:chOff x="0" y="0"/>
            <a:chExt cx="667231" cy="283947"/>
          </a:xfrm>
        </p:grpSpPr>
        <p:sp>
          <p:nvSpPr>
            <p:cNvPr id="19" name="Freeform 19"/>
            <p:cNvSpPr/>
            <p:nvPr/>
          </p:nvSpPr>
          <p:spPr>
            <a:xfrm>
              <a:off x="0" y="0"/>
              <a:ext cx="657264" cy="245847"/>
            </a:xfrm>
            <a:custGeom>
              <a:avLst/>
              <a:gdLst/>
              <a:ahLst/>
              <a:cxnLst/>
              <a:rect l="l" t="t" r="r" b="b"/>
              <a:pathLst>
                <a:path w="657264" h="245847">
                  <a:moveTo>
                    <a:pt x="0" y="0"/>
                  </a:moveTo>
                  <a:lnTo>
                    <a:pt x="657264" y="0"/>
                  </a:lnTo>
                  <a:lnTo>
                    <a:pt x="657264" y="245847"/>
                  </a:lnTo>
                  <a:lnTo>
                    <a:pt x="0" y="245847"/>
                  </a:lnTo>
                  <a:close/>
                </a:path>
              </a:pathLst>
            </a:custGeom>
            <a:solidFill>
              <a:srgbClr val="E4E4E4"/>
            </a:solidFill>
            <a:ln cap="sq">
              <a:noFill/>
              <a:prstDash val="solid"/>
              <a:miter/>
            </a:ln>
          </p:spPr>
          <p:txBody>
            <a:bodyPr/>
            <a:lstStyle/>
            <a:p>
              <a:endParaRPr lang="en-IN" dirty="0"/>
            </a:p>
          </p:txBody>
        </p:sp>
        <p:sp>
          <p:nvSpPr>
            <p:cNvPr id="20" name="TextBox 20"/>
            <p:cNvSpPr txBox="1"/>
            <p:nvPr/>
          </p:nvSpPr>
          <p:spPr>
            <a:xfrm>
              <a:off x="9967" y="0"/>
              <a:ext cx="657264" cy="283947"/>
            </a:xfrm>
            <a:prstGeom prst="rect">
              <a:avLst/>
            </a:prstGeom>
          </p:spPr>
          <p:txBody>
            <a:bodyPr lIns="254000" tIns="254000" rIns="254000" bIns="254000" rtlCol="0" anchor="ctr"/>
            <a:lstStyle/>
            <a:p>
              <a:pPr algn="ctr">
                <a:lnSpc>
                  <a:spcPts val="2100"/>
                </a:lnSpc>
              </a:pPr>
              <a:r>
                <a:rPr lang="en-IN" sz="2400" b="1" dirty="0">
                  <a:latin typeface="Aptos" panose="020B0004020202020204" pitchFamily="34" charset="0"/>
                  <a:cs typeface="Mangal" panose="02040503050203030202" pitchFamily="18" charset="0"/>
                </a:rPr>
                <a:t>Performance Metrics </a:t>
              </a:r>
              <a:r>
                <a:rPr lang="en-IN" dirty="0">
                  <a:latin typeface="Aptos" panose="020B0004020202020204" pitchFamily="34" charset="0"/>
                  <a:cs typeface="Mangal" panose="02040503050203030202" pitchFamily="18" charset="0"/>
                </a:rPr>
                <a:t>Performance ratings and relationship satisfaction visualizations.</a:t>
              </a:r>
              <a:endParaRPr lang="en-US" dirty="0">
                <a:latin typeface="Aptos" panose="020B0004020202020204" pitchFamily="34" charset="0"/>
                <a:cs typeface="Mangal" panose="02040503050203030202" pitchFamily="18" charset="0"/>
                <a:sym typeface="Helios Bold"/>
              </a:endParaRPr>
            </a:p>
          </p:txBody>
        </p:sp>
      </p:grpSp>
      <p:grpSp>
        <p:nvGrpSpPr>
          <p:cNvPr id="21" name="Group 21"/>
          <p:cNvGrpSpPr/>
          <p:nvPr/>
        </p:nvGrpSpPr>
        <p:grpSpPr>
          <a:xfrm>
            <a:off x="14498386" y="7148816"/>
            <a:ext cx="3237575" cy="2208422"/>
            <a:chOff x="0" y="-18232"/>
            <a:chExt cx="657264" cy="283947"/>
          </a:xfrm>
        </p:grpSpPr>
        <p:sp>
          <p:nvSpPr>
            <p:cNvPr id="22" name="Freeform 22"/>
            <p:cNvSpPr/>
            <p:nvPr/>
          </p:nvSpPr>
          <p:spPr>
            <a:xfrm>
              <a:off x="0" y="0"/>
              <a:ext cx="657264" cy="245847"/>
            </a:xfrm>
            <a:custGeom>
              <a:avLst/>
              <a:gdLst/>
              <a:ahLst/>
              <a:cxnLst/>
              <a:rect l="l" t="t" r="r" b="b"/>
              <a:pathLst>
                <a:path w="657264" h="245847">
                  <a:moveTo>
                    <a:pt x="0" y="0"/>
                  </a:moveTo>
                  <a:lnTo>
                    <a:pt x="657264" y="0"/>
                  </a:lnTo>
                  <a:lnTo>
                    <a:pt x="657264" y="245847"/>
                  </a:lnTo>
                  <a:lnTo>
                    <a:pt x="0" y="245847"/>
                  </a:lnTo>
                  <a:close/>
                </a:path>
              </a:pathLst>
            </a:custGeom>
            <a:solidFill>
              <a:srgbClr val="E4E4E4"/>
            </a:solidFill>
            <a:ln cap="sq">
              <a:noFill/>
              <a:prstDash val="solid"/>
              <a:miter/>
            </a:ln>
          </p:spPr>
        </p:sp>
        <p:sp>
          <p:nvSpPr>
            <p:cNvPr id="23" name="TextBox 23"/>
            <p:cNvSpPr txBox="1"/>
            <p:nvPr/>
          </p:nvSpPr>
          <p:spPr>
            <a:xfrm>
              <a:off x="0" y="-18232"/>
              <a:ext cx="657264" cy="283947"/>
            </a:xfrm>
            <a:prstGeom prst="rect">
              <a:avLst/>
            </a:prstGeom>
          </p:spPr>
          <p:txBody>
            <a:bodyPr lIns="254000" tIns="254000" rIns="254000" bIns="254000" rtlCol="0" anchor="ctr"/>
            <a:lstStyle/>
            <a:p>
              <a:pPr algn="ctr">
                <a:lnSpc>
                  <a:spcPts val="2100"/>
                </a:lnSpc>
              </a:pPr>
              <a:r>
                <a:rPr lang="en-IN" sz="2000" b="1" dirty="0">
                  <a:latin typeface="Aptos" panose="020B0004020202020204" pitchFamily="34" charset="0"/>
                  <a:cs typeface="Mangal" panose="02040503050203030202" pitchFamily="18" charset="0"/>
                </a:rPr>
                <a:t>Diversity and Inclusion </a:t>
              </a:r>
              <a:r>
                <a:rPr lang="en-IN" dirty="0">
                  <a:latin typeface="Aptos" panose="020B0004020202020204" pitchFamily="34" charset="0"/>
                  <a:cs typeface="Mangal" panose="02040503050203030202" pitchFamily="18" charset="0"/>
                </a:rPr>
                <a:t>Analysis of employee distribution by gender, education field, and other demographic metrics.</a:t>
              </a:r>
              <a:endParaRPr lang="en-US" dirty="0">
                <a:latin typeface="Aptos" panose="020B0004020202020204" pitchFamily="34" charset="0"/>
                <a:cs typeface="Mangal" panose="02040503050203030202" pitchFamily="18" charset="0"/>
                <a:sym typeface="Helios Bold"/>
              </a:endParaRPr>
            </a:p>
          </p:txBody>
        </p:sp>
      </p:grpSp>
      <p:sp>
        <p:nvSpPr>
          <p:cNvPr id="56" name="TextBox 56"/>
          <p:cNvSpPr txBox="1"/>
          <p:nvPr/>
        </p:nvSpPr>
        <p:spPr>
          <a:xfrm>
            <a:off x="1282515" y="3929920"/>
            <a:ext cx="4632039" cy="1895262"/>
          </a:xfrm>
          <a:prstGeom prst="rect">
            <a:avLst/>
          </a:prstGeom>
        </p:spPr>
        <p:txBody>
          <a:bodyPr lIns="0" tIns="0" rIns="0" bIns="0" rtlCol="0" anchor="t">
            <a:spAutoFit/>
          </a:bodyPr>
          <a:lstStyle/>
          <a:p>
            <a:pPr algn="l">
              <a:lnSpc>
                <a:spcPts val="7200"/>
              </a:lnSpc>
            </a:pPr>
            <a:r>
              <a:rPr lang="en-IN" sz="7200" dirty="0">
                <a:solidFill>
                  <a:srgbClr val="FFFFFF"/>
                </a:solidFill>
                <a:latin typeface="TT Hoves Bold"/>
              </a:rPr>
              <a:t>Report</a:t>
            </a:r>
            <a:r>
              <a:rPr lang="en-IN" sz="2400" u="sng" dirty="0">
                <a:effectLst/>
                <a:latin typeface="Aptos" panose="020B0004020202020204" pitchFamily="34" charset="0"/>
                <a:ea typeface="Arial" panose="020B0604020202020204" pitchFamily="34" charset="0"/>
                <a:cs typeface="Mangal" panose="02040503050203030202" pitchFamily="18" charset="0"/>
              </a:rPr>
              <a:t>   </a:t>
            </a:r>
            <a:r>
              <a:rPr lang="en-IN" sz="7200" dirty="0">
                <a:solidFill>
                  <a:srgbClr val="FFFFFF"/>
                </a:solidFill>
                <a:latin typeface="TT Hoves Bold"/>
              </a:rPr>
              <a:t>Design</a:t>
            </a:r>
            <a:endParaRPr lang="en-US" sz="7200" dirty="0">
              <a:solidFill>
                <a:srgbClr val="FFFFFF"/>
              </a:solidFill>
              <a:latin typeface="TT Hoves Bold"/>
              <a:sym typeface="TT Hoves Bold"/>
            </a:endParaRPr>
          </a:p>
        </p:txBody>
      </p:sp>
      <p:grpSp>
        <p:nvGrpSpPr>
          <p:cNvPr id="34" name="Group 42">
            <a:extLst>
              <a:ext uri="{FF2B5EF4-FFF2-40B4-BE49-F238E27FC236}">
                <a16:creationId xmlns:a16="http://schemas.microsoft.com/office/drawing/2014/main" id="{0198E974-08FF-9C6C-6467-0ABE935C288D}"/>
              </a:ext>
            </a:extLst>
          </p:cNvPr>
          <p:cNvGrpSpPr/>
          <p:nvPr/>
        </p:nvGrpSpPr>
        <p:grpSpPr>
          <a:xfrm>
            <a:off x="-631580" y="9258300"/>
            <a:ext cx="5765006" cy="1028700"/>
            <a:chOff x="0" y="0"/>
            <a:chExt cx="7686674" cy="1371600"/>
          </a:xfrm>
        </p:grpSpPr>
        <p:grpSp>
          <p:nvGrpSpPr>
            <p:cNvPr id="35" name="Group 43">
              <a:extLst>
                <a:ext uri="{FF2B5EF4-FFF2-40B4-BE49-F238E27FC236}">
                  <a16:creationId xmlns:a16="http://schemas.microsoft.com/office/drawing/2014/main" id="{5E6B6ADB-E663-5F23-71C1-B7870CB68F6A}"/>
                </a:ext>
              </a:extLst>
            </p:cNvPr>
            <p:cNvGrpSpPr/>
            <p:nvPr/>
          </p:nvGrpSpPr>
          <p:grpSpPr>
            <a:xfrm>
              <a:off x="0" y="0"/>
              <a:ext cx="7686674" cy="1371600"/>
              <a:chOff x="0" y="0"/>
              <a:chExt cx="1049690" cy="187305"/>
            </a:xfrm>
          </p:grpSpPr>
          <p:sp>
            <p:nvSpPr>
              <p:cNvPr id="37" name="Freeform 44">
                <a:extLst>
                  <a:ext uri="{FF2B5EF4-FFF2-40B4-BE49-F238E27FC236}">
                    <a16:creationId xmlns:a16="http://schemas.microsoft.com/office/drawing/2014/main" id="{D2AC93BE-247A-032E-8556-35F5F9C90606}"/>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38" name="TextBox 45">
                <a:extLst>
                  <a:ext uri="{FF2B5EF4-FFF2-40B4-BE49-F238E27FC236}">
                    <a16:creationId xmlns:a16="http://schemas.microsoft.com/office/drawing/2014/main" id="{7E149642-50B5-FA94-C6E8-D16493F7EC4C}"/>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36" name="TextBox 46">
              <a:hlinkClick r:id="rId2" action="ppaction://hlinksldjump"/>
              <a:extLst>
                <a:ext uri="{FF2B5EF4-FFF2-40B4-BE49-F238E27FC236}">
                  <a16:creationId xmlns:a16="http://schemas.microsoft.com/office/drawing/2014/main" id="{E45FF1CB-9DDE-CCC7-70FA-D4C72C213934}"/>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dirty="0">
                  <a:solidFill>
                    <a:srgbClr val="FFFFFF"/>
                  </a:solidFill>
                  <a:latin typeface="Helios Bold"/>
                  <a:sym typeface="Helios Bold"/>
                </a:rPr>
                <a:t>Back </a:t>
              </a:r>
              <a:r>
                <a:rPr lang="en-US" dirty="0">
                  <a:solidFill>
                    <a:srgbClr val="FFFFFF"/>
                  </a:solidFill>
                  <a:latin typeface="Helios Bold"/>
                  <a:sym typeface="Helios Bold"/>
                  <a:hlinkClick r:id="rId2" action="ppaction://hlinksldjump">
                    <a:extLst>
                      <a:ext uri="{A12FA001-AC4F-418D-AE19-62706E023703}">
                        <ahyp:hlinkClr xmlns:ahyp="http://schemas.microsoft.com/office/drawing/2018/hyperlinkcolor" val="tx"/>
                      </a:ext>
                    </a:extLst>
                  </a:hlinkClick>
                </a:rPr>
                <a:t>to</a:t>
              </a:r>
              <a:r>
                <a:rPr lang="en-US" dirty="0">
                  <a:solidFill>
                    <a:srgbClr val="FFFFFF"/>
                  </a:solidFill>
                  <a:latin typeface="Helios Bold"/>
                  <a:sym typeface="Helios Bold"/>
                </a:rPr>
                <a:t> </a:t>
              </a:r>
              <a:r>
                <a:rPr lang="en-US" sz="1800" dirty="0">
                  <a:solidFill>
                    <a:srgbClr val="FFFFFF"/>
                  </a:solidFill>
                  <a:latin typeface="Helios Bold"/>
                  <a:ea typeface="Helios Bold"/>
                  <a:cs typeface="Helios Bold"/>
                  <a:sym typeface="Helios Bold"/>
                </a:rPr>
                <a:t>Agenda</a:t>
              </a:r>
            </a:p>
          </p:txBody>
        </p:sp>
      </p:grpSp>
    </p:spTree>
    <p:extLst>
      <p:ext uri="{BB962C8B-B14F-4D97-AF65-F5344CB8AC3E}">
        <p14:creationId xmlns:p14="http://schemas.microsoft.com/office/powerpoint/2010/main" val="13617418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7"/>
          <p:cNvGrpSpPr>
            <a:grpSpLocks noChangeAspect="1"/>
          </p:cNvGrpSpPr>
          <p:nvPr/>
        </p:nvGrpSpPr>
        <p:grpSpPr>
          <a:xfrm>
            <a:off x="10972800" y="15541"/>
            <a:ext cx="15080946" cy="10271459"/>
            <a:chOff x="0" y="0"/>
            <a:chExt cx="5475623" cy="3729384"/>
          </a:xfrm>
        </p:grpSpPr>
        <p:sp>
          <p:nvSpPr>
            <p:cNvPr id="8" name="Freeform 8"/>
            <p:cNvSpPr/>
            <p:nvPr/>
          </p:nvSpPr>
          <p:spPr>
            <a:xfrm>
              <a:off x="0" y="0"/>
              <a:ext cx="5475623" cy="3729384"/>
            </a:xfrm>
            <a:custGeom>
              <a:avLst/>
              <a:gdLst/>
              <a:ahLst/>
              <a:cxnLst/>
              <a:rect l="l" t="t" r="r" b="b"/>
              <a:pathLst>
                <a:path w="5475623" h="3729384">
                  <a:moveTo>
                    <a:pt x="3322462" y="3729384"/>
                  </a:moveTo>
                  <a:lnTo>
                    <a:pt x="0" y="3729384"/>
                  </a:lnTo>
                  <a:lnTo>
                    <a:pt x="2153161" y="0"/>
                  </a:lnTo>
                  <a:lnTo>
                    <a:pt x="5475623" y="0"/>
                  </a:lnTo>
                  <a:lnTo>
                    <a:pt x="3322462" y="3729384"/>
                  </a:lnTo>
                  <a:close/>
                </a:path>
              </a:pathLst>
            </a:custGeom>
            <a:solidFill>
              <a:srgbClr val="E8223B"/>
            </a:solidFill>
          </p:spPr>
        </p:sp>
        <p:sp>
          <p:nvSpPr>
            <p:cNvPr id="9" name="Freeform 9"/>
            <p:cNvSpPr/>
            <p:nvPr/>
          </p:nvSpPr>
          <p:spPr>
            <a:xfrm>
              <a:off x="0" y="0"/>
              <a:ext cx="5475623" cy="3729384"/>
            </a:xfrm>
            <a:custGeom>
              <a:avLst/>
              <a:gdLst/>
              <a:ahLst/>
              <a:cxnLst/>
              <a:rect l="l" t="t" r="r" b="b"/>
              <a:pathLst>
                <a:path w="5475623" h="3729384">
                  <a:moveTo>
                    <a:pt x="3322462" y="3729384"/>
                  </a:moveTo>
                  <a:lnTo>
                    <a:pt x="0" y="3729384"/>
                  </a:lnTo>
                  <a:lnTo>
                    <a:pt x="2153161" y="0"/>
                  </a:lnTo>
                  <a:lnTo>
                    <a:pt x="5475623" y="0"/>
                  </a:lnTo>
                  <a:lnTo>
                    <a:pt x="3322462" y="3729384"/>
                  </a:lnTo>
                  <a:close/>
                </a:path>
              </a:pathLst>
            </a:custGeom>
            <a:blipFill>
              <a:blip r:embed="rId2"/>
              <a:stretch>
                <a:fillRect l="-800" r="-20281"/>
              </a:stretch>
            </a:blipFill>
          </p:spPr>
        </p:sp>
      </p:grpSp>
      <p:grpSp>
        <p:nvGrpSpPr>
          <p:cNvPr id="10" name="Group 10"/>
          <p:cNvGrpSpPr/>
          <p:nvPr/>
        </p:nvGrpSpPr>
        <p:grpSpPr>
          <a:xfrm>
            <a:off x="712132" y="2988003"/>
            <a:ext cx="11334433" cy="2266186"/>
            <a:chOff x="-3852" y="-66675"/>
            <a:chExt cx="1209666" cy="351461"/>
          </a:xfrm>
        </p:grpSpPr>
        <p:sp>
          <p:nvSpPr>
            <p:cNvPr id="11" name="Freeform 11"/>
            <p:cNvSpPr/>
            <p:nvPr/>
          </p:nvSpPr>
          <p:spPr>
            <a:xfrm>
              <a:off x="-3852" y="2086"/>
              <a:ext cx="1205814" cy="282700"/>
            </a:xfrm>
            <a:custGeom>
              <a:avLst/>
              <a:gdLst/>
              <a:ahLst/>
              <a:cxnLst/>
              <a:rect l="l" t="t" r="r" b="b"/>
              <a:pathLst>
                <a:path w="1205814" h="282700">
                  <a:moveTo>
                    <a:pt x="0" y="0"/>
                  </a:moveTo>
                  <a:lnTo>
                    <a:pt x="1205814" y="0"/>
                  </a:lnTo>
                  <a:lnTo>
                    <a:pt x="1205814" y="282700"/>
                  </a:lnTo>
                  <a:lnTo>
                    <a:pt x="0" y="282700"/>
                  </a:lnTo>
                  <a:close/>
                </a:path>
              </a:pathLst>
            </a:custGeom>
            <a:solidFill>
              <a:srgbClr val="E4E4E4"/>
            </a:solidFill>
            <a:ln w="9525" cap="sq">
              <a:solidFill>
                <a:srgbClr val="2A2E3A"/>
              </a:solidFill>
              <a:prstDash val="solid"/>
              <a:miter/>
            </a:ln>
          </p:spPr>
        </p:sp>
        <p:sp>
          <p:nvSpPr>
            <p:cNvPr id="12" name="TextBox 12"/>
            <p:cNvSpPr txBox="1"/>
            <p:nvPr/>
          </p:nvSpPr>
          <p:spPr>
            <a:xfrm>
              <a:off x="0" y="-66675"/>
              <a:ext cx="1205814" cy="349375"/>
            </a:xfrm>
            <a:prstGeom prst="rect">
              <a:avLst/>
            </a:prstGeom>
          </p:spPr>
          <p:txBody>
            <a:bodyPr lIns="50800" tIns="50800" rIns="50800" bIns="50800" rtlCol="0" anchor="ctr"/>
            <a:lstStyle/>
            <a:p>
              <a:pPr algn="ctr">
                <a:lnSpc>
                  <a:spcPts val="4199"/>
                </a:lnSpc>
              </a:pPr>
              <a:r>
                <a:rPr lang="en-IN" sz="2999" dirty="0">
                  <a:solidFill>
                    <a:srgbClr val="A20E20"/>
                  </a:solidFill>
                  <a:latin typeface="Helios Bold"/>
                </a:rPr>
                <a:t>The Power BI report access will be restricted to HR managers and authorized personnel only</a:t>
              </a:r>
              <a:r>
                <a:rPr lang="en-IN" sz="1800" dirty="0">
                  <a:effectLst/>
                  <a:latin typeface="Aptos" panose="020B0004020202020204" pitchFamily="34" charset="0"/>
                  <a:ea typeface="Arial" panose="020B0604020202020204" pitchFamily="34" charset="0"/>
                  <a:cs typeface="Mangal" panose="02040503050203030202" pitchFamily="18" charset="0"/>
                </a:rPr>
                <a:t>.</a:t>
              </a:r>
              <a:endParaRPr lang="en-US" sz="2999" dirty="0">
                <a:solidFill>
                  <a:srgbClr val="A20E20"/>
                </a:solidFill>
                <a:latin typeface="Helios Bold"/>
                <a:ea typeface="Helios Bold"/>
                <a:cs typeface="Helios Bold"/>
                <a:sym typeface="Helios Bold"/>
              </a:endParaRPr>
            </a:p>
          </p:txBody>
        </p:sp>
      </p:grpSp>
      <p:grpSp>
        <p:nvGrpSpPr>
          <p:cNvPr id="13" name="Group 13"/>
          <p:cNvGrpSpPr/>
          <p:nvPr/>
        </p:nvGrpSpPr>
        <p:grpSpPr>
          <a:xfrm>
            <a:off x="712132" y="5387098"/>
            <a:ext cx="11298340" cy="2405869"/>
            <a:chOff x="0" y="-66675"/>
            <a:chExt cx="1205814" cy="349375"/>
          </a:xfrm>
        </p:grpSpPr>
        <p:sp>
          <p:nvSpPr>
            <p:cNvPr id="14" name="Freeform 14"/>
            <p:cNvSpPr/>
            <p:nvPr/>
          </p:nvSpPr>
          <p:spPr>
            <a:xfrm>
              <a:off x="0" y="0"/>
              <a:ext cx="1205814" cy="282700"/>
            </a:xfrm>
            <a:custGeom>
              <a:avLst/>
              <a:gdLst/>
              <a:ahLst/>
              <a:cxnLst/>
              <a:rect l="l" t="t" r="r" b="b"/>
              <a:pathLst>
                <a:path w="1205814" h="282700">
                  <a:moveTo>
                    <a:pt x="0" y="0"/>
                  </a:moveTo>
                  <a:lnTo>
                    <a:pt x="1205814" y="0"/>
                  </a:lnTo>
                  <a:lnTo>
                    <a:pt x="1205814" y="282700"/>
                  </a:lnTo>
                  <a:lnTo>
                    <a:pt x="0" y="282700"/>
                  </a:lnTo>
                  <a:close/>
                </a:path>
              </a:pathLst>
            </a:custGeom>
            <a:solidFill>
              <a:srgbClr val="E4E4E4"/>
            </a:solidFill>
            <a:ln w="9525" cap="sq">
              <a:solidFill>
                <a:srgbClr val="2A2E3A"/>
              </a:solidFill>
              <a:prstDash val="solid"/>
              <a:miter/>
            </a:ln>
          </p:spPr>
          <p:txBody>
            <a:bodyPr/>
            <a:lstStyle/>
            <a:p>
              <a:endParaRPr lang="en-IN" dirty="0"/>
            </a:p>
          </p:txBody>
        </p:sp>
        <p:sp>
          <p:nvSpPr>
            <p:cNvPr id="15" name="TextBox 15"/>
            <p:cNvSpPr txBox="1"/>
            <p:nvPr/>
          </p:nvSpPr>
          <p:spPr>
            <a:xfrm>
              <a:off x="0" y="-66675"/>
              <a:ext cx="1205814" cy="349375"/>
            </a:xfrm>
            <a:prstGeom prst="rect">
              <a:avLst/>
            </a:prstGeom>
          </p:spPr>
          <p:txBody>
            <a:bodyPr lIns="50800" tIns="50800" rIns="50800" bIns="50800" rtlCol="0" anchor="ctr"/>
            <a:lstStyle/>
            <a:p>
              <a:pPr algn="ctr">
                <a:lnSpc>
                  <a:spcPts val="4199"/>
                </a:lnSpc>
              </a:pPr>
              <a:r>
                <a:rPr lang="en-IN" sz="2999" dirty="0">
                  <a:solidFill>
                    <a:srgbClr val="A20E20"/>
                  </a:solidFill>
                  <a:latin typeface="Helios Bold"/>
                </a:rPr>
                <a:t>Sensitive data, such as individual salaries and personal identifiers, will be anonymized to maintain confidentiality.</a:t>
              </a:r>
              <a:endParaRPr lang="en-US" sz="2999" dirty="0">
                <a:solidFill>
                  <a:srgbClr val="A20E20"/>
                </a:solidFill>
                <a:latin typeface="Helios Bold"/>
                <a:sym typeface="Helios Bold"/>
              </a:endParaRPr>
            </a:p>
          </p:txBody>
        </p:sp>
      </p:grpSp>
      <p:sp>
        <p:nvSpPr>
          <p:cNvPr id="17" name="TextBox 17"/>
          <p:cNvSpPr txBox="1"/>
          <p:nvPr/>
        </p:nvSpPr>
        <p:spPr>
          <a:xfrm>
            <a:off x="1028700" y="1439135"/>
            <a:ext cx="12627597" cy="2558970"/>
          </a:xfrm>
          <a:prstGeom prst="rect">
            <a:avLst/>
          </a:prstGeom>
        </p:spPr>
        <p:txBody>
          <a:bodyPr lIns="0" tIns="0" rIns="0" bIns="0" rtlCol="0" anchor="t">
            <a:spAutoFit/>
          </a:bodyPr>
          <a:lstStyle/>
          <a:p>
            <a:pPr>
              <a:lnSpc>
                <a:spcPts val="10199"/>
              </a:lnSpc>
            </a:pPr>
            <a:r>
              <a:rPr lang="en-US" sz="8499" u="sng" dirty="0">
                <a:solidFill>
                  <a:schemeClr val="accent4">
                    <a:lumMod val="75000"/>
                  </a:schemeClr>
                </a:solidFill>
                <a:latin typeface="TT Hoves Bold"/>
                <a:ea typeface="TT Hoves Bold"/>
                <a:cs typeface="TT Hoves Bold"/>
                <a:sym typeface="TT Hoves Bold"/>
              </a:rPr>
              <a:t> </a:t>
            </a:r>
            <a:r>
              <a:rPr lang="en-IN" sz="8499" u="sng" dirty="0">
                <a:solidFill>
                  <a:schemeClr val="accent4">
                    <a:lumMod val="75000"/>
                  </a:schemeClr>
                </a:solidFill>
                <a:latin typeface="TT Hoves Bold"/>
              </a:rPr>
              <a:t>Security </a:t>
            </a:r>
            <a:r>
              <a:rPr lang="en-IN" sz="1800" u="sng" dirty="0">
                <a:solidFill>
                  <a:schemeClr val="accent4">
                    <a:lumMod val="75000"/>
                  </a:schemeClr>
                </a:solidFill>
                <a:effectLst/>
                <a:latin typeface="Aptos" panose="020B0004020202020204" pitchFamily="34" charset="0"/>
                <a:ea typeface="Arial" panose="020B0604020202020204" pitchFamily="34" charset="0"/>
                <a:cs typeface="Mangal" panose="02040503050203030202" pitchFamily="18" charset="0"/>
              </a:rPr>
              <a:t> </a:t>
            </a:r>
            <a:r>
              <a:rPr lang="en-IN" sz="8499" u="sng" dirty="0">
                <a:solidFill>
                  <a:schemeClr val="accent4">
                    <a:lumMod val="75000"/>
                  </a:schemeClr>
                </a:solidFill>
                <a:latin typeface="TT Hoves Bold"/>
              </a:rPr>
              <a:t>and</a:t>
            </a:r>
            <a:r>
              <a:rPr lang="en-IN" sz="8499" u="sng" dirty="0">
                <a:solidFill>
                  <a:schemeClr val="accent4">
                    <a:lumMod val="75000"/>
                  </a:schemeClr>
                </a:solidFill>
                <a:latin typeface="Aptos" panose="020B0004020202020204" pitchFamily="34" charset="0"/>
                <a:cs typeface="Mangal" panose="02040503050203030202" pitchFamily="18" charset="0"/>
              </a:rPr>
              <a:t> </a:t>
            </a:r>
            <a:r>
              <a:rPr lang="en-IN" sz="8499" u="sng" dirty="0">
                <a:solidFill>
                  <a:schemeClr val="accent4">
                    <a:lumMod val="75000"/>
                  </a:schemeClr>
                </a:solidFill>
                <a:latin typeface="TT Hoves Bold"/>
              </a:rPr>
              <a:t>Access</a:t>
            </a:r>
          </a:p>
          <a:p>
            <a:pPr algn="l">
              <a:lnSpc>
                <a:spcPts val="10199"/>
              </a:lnSpc>
            </a:pPr>
            <a:endParaRPr lang="en-US" sz="8499" u="sng" dirty="0">
              <a:solidFill>
                <a:schemeClr val="accent4">
                  <a:lumMod val="75000"/>
                </a:schemeClr>
              </a:solidFill>
              <a:latin typeface="TT Hoves Bold"/>
              <a:ea typeface="TT Hoves Bold"/>
              <a:cs typeface="TT Hoves Bold"/>
              <a:sym typeface="TT Hoves Bold"/>
            </a:endParaRPr>
          </a:p>
        </p:txBody>
      </p:sp>
      <p:grpSp>
        <p:nvGrpSpPr>
          <p:cNvPr id="21" name="Group 21"/>
          <p:cNvGrpSpPr/>
          <p:nvPr/>
        </p:nvGrpSpPr>
        <p:grpSpPr>
          <a:xfrm rot="-10800000">
            <a:off x="14447117" y="-331087"/>
            <a:ext cx="7681766" cy="3540443"/>
            <a:chOff x="0" y="0"/>
            <a:chExt cx="406400" cy="187305"/>
          </a:xfrm>
        </p:grpSpPr>
        <p:sp>
          <p:nvSpPr>
            <p:cNvPr id="22" name="Freeform 22"/>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E8223B">
                <a:alpha val="80000"/>
              </a:srgbClr>
            </a:solidFill>
          </p:spPr>
        </p:sp>
        <p:sp>
          <p:nvSpPr>
            <p:cNvPr id="23" name="TextBox 23"/>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grpSp>
        <p:nvGrpSpPr>
          <p:cNvPr id="16" name="Group 42">
            <a:extLst>
              <a:ext uri="{FF2B5EF4-FFF2-40B4-BE49-F238E27FC236}">
                <a16:creationId xmlns:a16="http://schemas.microsoft.com/office/drawing/2014/main" id="{8547AB67-B325-FB42-A7B0-DDD633A5658D}"/>
              </a:ext>
            </a:extLst>
          </p:cNvPr>
          <p:cNvGrpSpPr/>
          <p:nvPr/>
        </p:nvGrpSpPr>
        <p:grpSpPr>
          <a:xfrm>
            <a:off x="-631580" y="9258300"/>
            <a:ext cx="5765006" cy="1028700"/>
            <a:chOff x="0" y="0"/>
            <a:chExt cx="7686674" cy="1371600"/>
          </a:xfrm>
        </p:grpSpPr>
        <p:grpSp>
          <p:nvGrpSpPr>
            <p:cNvPr id="18" name="Group 43">
              <a:extLst>
                <a:ext uri="{FF2B5EF4-FFF2-40B4-BE49-F238E27FC236}">
                  <a16:creationId xmlns:a16="http://schemas.microsoft.com/office/drawing/2014/main" id="{F3D34EC2-AFAC-3064-64FB-017BFCD87581}"/>
                </a:ext>
              </a:extLst>
            </p:cNvPr>
            <p:cNvGrpSpPr/>
            <p:nvPr/>
          </p:nvGrpSpPr>
          <p:grpSpPr>
            <a:xfrm>
              <a:off x="0" y="0"/>
              <a:ext cx="7686674" cy="1371600"/>
              <a:chOff x="0" y="0"/>
              <a:chExt cx="1049690" cy="187305"/>
            </a:xfrm>
          </p:grpSpPr>
          <p:sp>
            <p:nvSpPr>
              <p:cNvPr id="20" name="Freeform 44">
                <a:extLst>
                  <a:ext uri="{FF2B5EF4-FFF2-40B4-BE49-F238E27FC236}">
                    <a16:creationId xmlns:a16="http://schemas.microsoft.com/office/drawing/2014/main" id="{D2902E2A-2D65-1F26-2F91-E1DDE454706C}"/>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24" name="TextBox 45">
                <a:extLst>
                  <a:ext uri="{FF2B5EF4-FFF2-40B4-BE49-F238E27FC236}">
                    <a16:creationId xmlns:a16="http://schemas.microsoft.com/office/drawing/2014/main" id="{89D4D909-42A0-C83A-946D-192B54C41281}"/>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9" name="TextBox 46">
              <a:hlinkClick r:id="rId3" action="ppaction://hlinksldjump"/>
              <a:extLst>
                <a:ext uri="{FF2B5EF4-FFF2-40B4-BE49-F238E27FC236}">
                  <a16:creationId xmlns:a16="http://schemas.microsoft.com/office/drawing/2014/main" id="{F0316528-77EC-D884-85C0-0A632F04AEE3}"/>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dirty="0">
                  <a:solidFill>
                    <a:srgbClr val="FFFFFF"/>
                  </a:solidFill>
                  <a:latin typeface="Helios Bold"/>
                  <a:sym typeface="Helios Bold"/>
                </a:rPr>
                <a:t>Back </a:t>
              </a:r>
              <a:r>
                <a:rPr lang="en-US" dirty="0">
                  <a:solidFill>
                    <a:srgbClr val="FFFFFF"/>
                  </a:solidFill>
                  <a:latin typeface="Helios Bold"/>
                  <a:sym typeface="Helios Bold"/>
                  <a:hlinkClick r:id="rId3" action="ppaction://hlinksldjump">
                    <a:extLst>
                      <a:ext uri="{A12FA001-AC4F-418D-AE19-62706E023703}">
                        <ahyp:hlinkClr xmlns:ahyp="http://schemas.microsoft.com/office/drawing/2018/hyperlinkcolor" val="tx"/>
                      </a:ext>
                    </a:extLst>
                  </a:hlinkClick>
                </a:rPr>
                <a:t>to</a:t>
              </a:r>
              <a:r>
                <a:rPr lang="en-US" dirty="0">
                  <a:solidFill>
                    <a:srgbClr val="FFFFFF"/>
                  </a:solidFill>
                  <a:latin typeface="Helios Bold"/>
                  <a:sym typeface="Helios Bold"/>
                </a:rPr>
                <a:t> </a:t>
              </a:r>
              <a:r>
                <a:rPr lang="en-US" sz="1800" dirty="0">
                  <a:solidFill>
                    <a:srgbClr val="FFFFFF"/>
                  </a:solidFill>
                  <a:latin typeface="Helios Bold"/>
                  <a:ea typeface="Helios Bold"/>
                  <a:cs typeface="Helios Bold"/>
                  <a:sym typeface="Helios Bold"/>
                </a:rPr>
                <a:t>Agenda</a:t>
              </a:r>
            </a:p>
          </p:txBody>
        </p:sp>
      </p:grpSp>
    </p:spTree>
    <p:extLst>
      <p:ext uri="{BB962C8B-B14F-4D97-AF65-F5344CB8AC3E}">
        <p14:creationId xmlns:p14="http://schemas.microsoft.com/office/powerpoint/2010/main" val="28535915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7"/>
          <p:cNvGrpSpPr>
            <a:grpSpLocks noChangeAspect="1"/>
          </p:cNvGrpSpPr>
          <p:nvPr/>
        </p:nvGrpSpPr>
        <p:grpSpPr>
          <a:xfrm>
            <a:off x="10972800" y="15541"/>
            <a:ext cx="15080946" cy="10271459"/>
            <a:chOff x="0" y="0"/>
            <a:chExt cx="5475623" cy="3729384"/>
          </a:xfrm>
        </p:grpSpPr>
        <p:sp>
          <p:nvSpPr>
            <p:cNvPr id="8" name="Freeform 8"/>
            <p:cNvSpPr/>
            <p:nvPr/>
          </p:nvSpPr>
          <p:spPr>
            <a:xfrm>
              <a:off x="0" y="0"/>
              <a:ext cx="5475623" cy="3729384"/>
            </a:xfrm>
            <a:custGeom>
              <a:avLst/>
              <a:gdLst/>
              <a:ahLst/>
              <a:cxnLst/>
              <a:rect l="l" t="t" r="r" b="b"/>
              <a:pathLst>
                <a:path w="5475623" h="3729384">
                  <a:moveTo>
                    <a:pt x="3322462" y="3729384"/>
                  </a:moveTo>
                  <a:lnTo>
                    <a:pt x="0" y="3729384"/>
                  </a:lnTo>
                  <a:lnTo>
                    <a:pt x="2153161" y="0"/>
                  </a:lnTo>
                  <a:lnTo>
                    <a:pt x="5475623" y="0"/>
                  </a:lnTo>
                  <a:lnTo>
                    <a:pt x="3322462" y="3729384"/>
                  </a:lnTo>
                  <a:close/>
                </a:path>
              </a:pathLst>
            </a:custGeom>
            <a:solidFill>
              <a:srgbClr val="E8223B"/>
            </a:solidFill>
          </p:spPr>
        </p:sp>
        <p:sp>
          <p:nvSpPr>
            <p:cNvPr id="9" name="Freeform 9"/>
            <p:cNvSpPr/>
            <p:nvPr/>
          </p:nvSpPr>
          <p:spPr>
            <a:xfrm>
              <a:off x="0" y="0"/>
              <a:ext cx="5475623" cy="3729384"/>
            </a:xfrm>
            <a:custGeom>
              <a:avLst/>
              <a:gdLst/>
              <a:ahLst/>
              <a:cxnLst/>
              <a:rect l="l" t="t" r="r" b="b"/>
              <a:pathLst>
                <a:path w="5475623" h="3729384">
                  <a:moveTo>
                    <a:pt x="3322462" y="3729384"/>
                  </a:moveTo>
                  <a:lnTo>
                    <a:pt x="0" y="3729384"/>
                  </a:lnTo>
                  <a:lnTo>
                    <a:pt x="2153161" y="0"/>
                  </a:lnTo>
                  <a:lnTo>
                    <a:pt x="5475623" y="0"/>
                  </a:lnTo>
                  <a:lnTo>
                    <a:pt x="3322462" y="3729384"/>
                  </a:lnTo>
                  <a:close/>
                </a:path>
              </a:pathLst>
            </a:custGeom>
            <a:blipFill>
              <a:blip r:embed="rId2"/>
              <a:stretch>
                <a:fillRect l="-800" r="-20281"/>
              </a:stretch>
            </a:blipFill>
          </p:spPr>
        </p:sp>
      </p:grpSp>
      <p:grpSp>
        <p:nvGrpSpPr>
          <p:cNvPr id="10" name="Group 10"/>
          <p:cNvGrpSpPr/>
          <p:nvPr/>
        </p:nvGrpSpPr>
        <p:grpSpPr>
          <a:xfrm>
            <a:off x="712132" y="3530232"/>
            <a:ext cx="10797297" cy="2316003"/>
            <a:chOff x="-3852" y="0"/>
            <a:chExt cx="1209666" cy="284786"/>
          </a:xfrm>
        </p:grpSpPr>
        <p:sp>
          <p:nvSpPr>
            <p:cNvPr id="11" name="Freeform 11"/>
            <p:cNvSpPr/>
            <p:nvPr/>
          </p:nvSpPr>
          <p:spPr>
            <a:xfrm>
              <a:off x="-3852" y="2086"/>
              <a:ext cx="1205814" cy="282700"/>
            </a:xfrm>
            <a:custGeom>
              <a:avLst/>
              <a:gdLst/>
              <a:ahLst/>
              <a:cxnLst/>
              <a:rect l="l" t="t" r="r" b="b"/>
              <a:pathLst>
                <a:path w="1205814" h="282700">
                  <a:moveTo>
                    <a:pt x="0" y="0"/>
                  </a:moveTo>
                  <a:lnTo>
                    <a:pt x="1205814" y="0"/>
                  </a:lnTo>
                  <a:lnTo>
                    <a:pt x="1205814" y="282700"/>
                  </a:lnTo>
                  <a:lnTo>
                    <a:pt x="0" y="282700"/>
                  </a:lnTo>
                  <a:close/>
                </a:path>
              </a:pathLst>
            </a:custGeom>
            <a:solidFill>
              <a:srgbClr val="E4E4E4"/>
            </a:solidFill>
            <a:ln w="9525" cap="sq">
              <a:solidFill>
                <a:srgbClr val="2A2E3A"/>
              </a:solidFill>
              <a:prstDash val="solid"/>
              <a:miter/>
            </a:ln>
          </p:spPr>
        </p:sp>
        <p:sp>
          <p:nvSpPr>
            <p:cNvPr id="12" name="TextBox 12"/>
            <p:cNvSpPr txBox="1"/>
            <p:nvPr/>
          </p:nvSpPr>
          <p:spPr>
            <a:xfrm>
              <a:off x="0" y="0"/>
              <a:ext cx="1205814" cy="282700"/>
            </a:xfrm>
            <a:prstGeom prst="rect">
              <a:avLst/>
            </a:prstGeom>
          </p:spPr>
          <p:txBody>
            <a:bodyPr lIns="50800" tIns="50800" rIns="50800" bIns="50800" rtlCol="0" anchor="ctr"/>
            <a:lstStyle/>
            <a:p>
              <a:pPr algn="ctr">
                <a:lnSpc>
                  <a:spcPts val="4199"/>
                </a:lnSpc>
              </a:pPr>
              <a:r>
                <a:rPr lang="en-IN" sz="2999" u="sng" dirty="0">
                  <a:solidFill>
                    <a:schemeClr val="accent4">
                      <a:lumMod val="75000"/>
                    </a:schemeClr>
                  </a:solidFill>
                  <a:latin typeface="Helios Bold"/>
                </a:rPr>
                <a:t>Assumptions: </a:t>
              </a:r>
              <a:r>
                <a:rPr lang="en-IN" sz="2999" dirty="0">
                  <a:solidFill>
                    <a:srgbClr val="A20E20"/>
                  </a:solidFill>
                  <a:latin typeface="Helios Bold"/>
                </a:rPr>
                <a:t>The data is assumed to be accurate and representative of the current workforce. The visualizations reflect current organizational trends.</a:t>
              </a:r>
              <a:endParaRPr lang="en-US" sz="2999" dirty="0">
                <a:solidFill>
                  <a:srgbClr val="A20E20"/>
                </a:solidFill>
                <a:latin typeface="Helios Bold"/>
                <a:sym typeface="Helios Bold"/>
              </a:endParaRPr>
            </a:p>
          </p:txBody>
        </p:sp>
      </p:grpSp>
      <p:grpSp>
        <p:nvGrpSpPr>
          <p:cNvPr id="13" name="Group 13"/>
          <p:cNvGrpSpPr/>
          <p:nvPr/>
        </p:nvGrpSpPr>
        <p:grpSpPr>
          <a:xfrm>
            <a:off x="632703" y="6437720"/>
            <a:ext cx="10797297" cy="2611331"/>
            <a:chOff x="0" y="0"/>
            <a:chExt cx="1205814" cy="282700"/>
          </a:xfrm>
        </p:grpSpPr>
        <p:sp>
          <p:nvSpPr>
            <p:cNvPr id="14" name="Freeform 14"/>
            <p:cNvSpPr/>
            <p:nvPr/>
          </p:nvSpPr>
          <p:spPr>
            <a:xfrm>
              <a:off x="0" y="0"/>
              <a:ext cx="1205814" cy="282700"/>
            </a:xfrm>
            <a:custGeom>
              <a:avLst/>
              <a:gdLst/>
              <a:ahLst/>
              <a:cxnLst/>
              <a:rect l="l" t="t" r="r" b="b"/>
              <a:pathLst>
                <a:path w="1205814" h="282700">
                  <a:moveTo>
                    <a:pt x="0" y="0"/>
                  </a:moveTo>
                  <a:lnTo>
                    <a:pt x="1205814" y="0"/>
                  </a:lnTo>
                  <a:lnTo>
                    <a:pt x="1205814" y="282700"/>
                  </a:lnTo>
                  <a:lnTo>
                    <a:pt x="0" y="282700"/>
                  </a:lnTo>
                  <a:close/>
                </a:path>
              </a:pathLst>
            </a:custGeom>
            <a:solidFill>
              <a:srgbClr val="E4E4E4"/>
            </a:solidFill>
            <a:ln w="9525" cap="sq">
              <a:solidFill>
                <a:srgbClr val="2A2E3A"/>
              </a:solidFill>
              <a:prstDash val="solid"/>
              <a:miter/>
            </a:ln>
          </p:spPr>
          <p:txBody>
            <a:bodyPr/>
            <a:lstStyle/>
            <a:p>
              <a:endParaRPr lang="en-IN" dirty="0"/>
            </a:p>
          </p:txBody>
        </p:sp>
        <p:sp>
          <p:nvSpPr>
            <p:cNvPr id="15" name="TextBox 15"/>
            <p:cNvSpPr txBox="1"/>
            <p:nvPr/>
          </p:nvSpPr>
          <p:spPr>
            <a:xfrm>
              <a:off x="0" y="0"/>
              <a:ext cx="1205814" cy="282700"/>
            </a:xfrm>
            <a:prstGeom prst="rect">
              <a:avLst/>
            </a:prstGeom>
          </p:spPr>
          <p:txBody>
            <a:bodyPr lIns="50800" tIns="50800" rIns="50800" bIns="50800" rtlCol="0" anchor="ctr"/>
            <a:lstStyle/>
            <a:p>
              <a:pPr algn="ctr">
                <a:lnSpc>
                  <a:spcPts val="4199"/>
                </a:lnSpc>
              </a:pPr>
              <a:r>
                <a:rPr lang="en-IN" sz="2999" u="sng" dirty="0">
                  <a:solidFill>
                    <a:schemeClr val="accent4">
                      <a:lumMod val="75000"/>
                    </a:schemeClr>
                  </a:solidFill>
                  <a:latin typeface="Helios Bold"/>
                </a:rPr>
                <a:t>Constraints: </a:t>
              </a:r>
              <a:r>
                <a:rPr lang="en-IN" sz="2999" dirty="0">
                  <a:solidFill>
                    <a:srgbClr val="A20E20"/>
                  </a:solidFill>
                  <a:latin typeface="Helios Bold"/>
                </a:rPr>
                <a:t>Limited to the data available in the HR   dataset and the capabilities of Power BI. Data refreshes and updates may affect the real-time accuracy of the dashboards.</a:t>
              </a:r>
              <a:endParaRPr lang="en-US" sz="2999" dirty="0">
                <a:solidFill>
                  <a:srgbClr val="A20E20"/>
                </a:solidFill>
                <a:latin typeface="Helios Bold"/>
                <a:sym typeface="Helios Bold"/>
              </a:endParaRPr>
            </a:p>
          </p:txBody>
        </p:sp>
      </p:grpSp>
      <p:sp>
        <p:nvSpPr>
          <p:cNvPr id="17" name="TextBox 17"/>
          <p:cNvSpPr txBox="1"/>
          <p:nvPr/>
        </p:nvSpPr>
        <p:spPr>
          <a:xfrm>
            <a:off x="1028700" y="1439135"/>
            <a:ext cx="15506700" cy="1190647"/>
          </a:xfrm>
          <a:prstGeom prst="rect">
            <a:avLst/>
          </a:prstGeom>
        </p:spPr>
        <p:txBody>
          <a:bodyPr wrap="square" lIns="0" tIns="0" rIns="0" bIns="0" rtlCol="0" anchor="t">
            <a:spAutoFit/>
          </a:bodyPr>
          <a:lstStyle/>
          <a:p>
            <a:pPr>
              <a:lnSpc>
                <a:spcPts val="10199"/>
              </a:lnSpc>
            </a:pPr>
            <a:r>
              <a:rPr lang="en-IN" sz="6600" u="sng" dirty="0">
                <a:solidFill>
                  <a:schemeClr val="accent4">
                    <a:lumMod val="75000"/>
                  </a:schemeClr>
                </a:solidFill>
                <a:latin typeface="TT Hoves Bold"/>
              </a:rPr>
              <a:t> </a:t>
            </a:r>
            <a:r>
              <a:rPr lang="en-IN" sz="1200" u="sng" dirty="0">
                <a:solidFill>
                  <a:schemeClr val="accent4">
                    <a:lumMod val="75000"/>
                  </a:schemeClr>
                </a:solidFill>
                <a:effectLst/>
                <a:latin typeface="Aptos" panose="020B0004020202020204" pitchFamily="34" charset="0"/>
                <a:ea typeface="Arial" panose="020B0604020202020204" pitchFamily="34" charset="0"/>
                <a:cs typeface="Mangal" panose="02040503050203030202" pitchFamily="18" charset="0"/>
              </a:rPr>
              <a:t> </a:t>
            </a:r>
            <a:r>
              <a:rPr lang="en-IN" sz="6600" u="sng" dirty="0">
                <a:solidFill>
                  <a:schemeClr val="accent4">
                    <a:lumMod val="75000"/>
                  </a:schemeClr>
                </a:solidFill>
                <a:latin typeface="TT Hoves Bold"/>
              </a:rPr>
              <a:t>Assumptions and Constraints</a:t>
            </a:r>
            <a:endParaRPr lang="en-US" sz="6600" u="sng" dirty="0">
              <a:solidFill>
                <a:schemeClr val="accent4">
                  <a:lumMod val="75000"/>
                </a:schemeClr>
              </a:solidFill>
              <a:latin typeface="TT Hoves Bold"/>
              <a:sym typeface="TT Hoves Bold"/>
            </a:endParaRPr>
          </a:p>
        </p:txBody>
      </p:sp>
      <p:grpSp>
        <p:nvGrpSpPr>
          <p:cNvPr id="21" name="Group 21"/>
          <p:cNvGrpSpPr/>
          <p:nvPr/>
        </p:nvGrpSpPr>
        <p:grpSpPr>
          <a:xfrm rot="-10800000">
            <a:off x="14447117" y="-331087"/>
            <a:ext cx="7681766" cy="3540443"/>
            <a:chOff x="0" y="0"/>
            <a:chExt cx="406400" cy="187305"/>
          </a:xfrm>
        </p:grpSpPr>
        <p:sp>
          <p:nvSpPr>
            <p:cNvPr id="22" name="Freeform 22"/>
            <p:cNvSpPr/>
            <p:nvPr/>
          </p:nvSpPr>
          <p:spPr>
            <a:xfrm>
              <a:off x="0" y="0"/>
              <a:ext cx="406400" cy="187305"/>
            </a:xfrm>
            <a:custGeom>
              <a:avLst/>
              <a:gdLst/>
              <a:ahLst/>
              <a:cxnLst/>
              <a:rect l="l" t="t" r="r" b="b"/>
              <a:pathLst>
                <a:path w="406400" h="187305">
                  <a:moveTo>
                    <a:pt x="203200" y="0"/>
                  </a:moveTo>
                  <a:lnTo>
                    <a:pt x="203200" y="0"/>
                  </a:lnTo>
                  <a:lnTo>
                    <a:pt x="406400" y="187305"/>
                  </a:lnTo>
                  <a:lnTo>
                    <a:pt x="0" y="187305"/>
                  </a:lnTo>
                  <a:lnTo>
                    <a:pt x="203200" y="0"/>
                  </a:lnTo>
                  <a:close/>
                </a:path>
              </a:pathLst>
            </a:custGeom>
            <a:solidFill>
              <a:srgbClr val="E8223B">
                <a:alpha val="80000"/>
              </a:srgbClr>
            </a:solidFill>
          </p:spPr>
        </p:sp>
        <p:sp>
          <p:nvSpPr>
            <p:cNvPr id="23" name="TextBox 23"/>
            <p:cNvSpPr txBox="1"/>
            <p:nvPr/>
          </p:nvSpPr>
          <p:spPr>
            <a:xfrm>
              <a:off x="127000" y="-38100"/>
              <a:ext cx="152400" cy="225405"/>
            </a:xfrm>
            <a:prstGeom prst="rect">
              <a:avLst/>
            </a:prstGeom>
          </p:spPr>
          <p:txBody>
            <a:bodyPr lIns="50800" tIns="50800" rIns="50800" bIns="50800" rtlCol="0" anchor="ctr"/>
            <a:lstStyle/>
            <a:p>
              <a:pPr algn="ctr">
                <a:lnSpc>
                  <a:spcPts val="2100"/>
                </a:lnSpc>
              </a:pPr>
              <a:endParaRPr/>
            </a:p>
          </p:txBody>
        </p:sp>
      </p:grpSp>
      <p:grpSp>
        <p:nvGrpSpPr>
          <p:cNvPr id="16" name="Group 42">
            <a:extLst>
              <a:ext uri="{FF2B5EF4-FFF2-40B4-BE49-F238E27FC236}">
                <a16:creationId xmlns:a16="http://schemas.microsoft.com/office/drawing/2014/main" id="{0A282EEE-B952-4D25-5DAE-763E22615B83}"/>
              </a:ext>
            </a:extLst>
          </p:cNvPr>
          <p:cNvGrpSpPr/>
          <p:nvPr/>
        </p:nvGrpSpPr>
        <p:grpSpPr>
          <a:xfrm>
            <a:off x="-631580" y="9258300"/>
            <a:ext cx="5765006" cy="1028700"/>
            <a:chOff x="0" y="0"/>
            <a:chExt cx="7686674" cy="1371600"/>
          </a:xfrm>
        </p:grpSpPr>
        <p:grpSp>
          <p:nvGrpSpPr>
            <p:cNvPr id="18" name="Group 43">
              <a:extLst>
                <a:ext uri="{FF2B5EF4-FFF2-40B4-BE49-F238E27FC236}">
                  <a16:creationId xmlns:a16="http://schemas.microsoft.com/office/drawing/2014/main" id="{8317C1BF-A31B-F380-6D8C-1ADF720D9CE4}"/>
                </a:ext>
              </a:extLst>
            </p:cNvPr>
            <p:cNvGrpSpPr/>
            <p:nvPr/>
          </p:nvGrpSpPr>
          <p:grpSpPr>
            <a:xfrm>
              <a:off x="0" y="0"/>
              <a:ext cx="7686674" cy="1371600"/>
              <a:chOff x="0" y="0"/>
              <a:chExt cx="1049690" cy="187305"/>
            </a:xfrm>
          </p:grpSpPr>
          <p:sp>
            <p:nvSpPr>
              <p:cNvPr id="20" name="Freeform 44">
                <a:extLst>
                  <a:ext uri="{FF2B5EF4-FFF2-40B4-BE49-F238E27FC236}">
                    <a16:creationId xmlns:a16="http://schemas.microsoft.com/office/drawing/2014/main" id="{591975E2-E9D0-87EC-216E-42D28D71CBF3}"/>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24" name="TextBox 45">
                <a:extLst>
                  <a:ext uri="{FF2B5EF4-FFF2-40B4-BE49-F238E27FC236}">
                    <a16:creationId xmlns:a16="http://schemas.microsoft.com/office/drawing/2014/main" id="{97B74EA5-889C-1495-C0F0-D886C71E9F2E}"/>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9" name="TextBox 46">
              <a:hlinkClick r:id="rId3" action="ppaction://hlinksldjump"/>
              <a:extLst>
                <a:ext uri="{FF2B5EF4-FFF2-40B4-BE49-F238E27FC236}">
                  <a16:creationId xmlns:a16="http://schemas.microsoft.com/office/drawing/2014/main" id="{F3B3D176-21AD-D986-17CC-B141806B2ADE}"/>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dirty="0">
                  <a:solidFill>
                    <a:srgbClr val="FFFFFF"/>
                  </a:solidFill>
                  <a:latin typeface="Helios Bold"/>
                  <a:sym typeface="Helios Bold"/>
                </a:rPr>
                <a:t>Back </a:t>
              </a:r>
              <a:r>
                <a:rPr lang="en-US" dirty="0">
                  <a:solidFill>
                    <a:srgbClr val="FFFFFF"/>
                  </a:solidFill>
                  <a:latin typeface="Helios Bold"/>
                  <a:sym typeface="Helios Bold"/>
                  <a:hlinkClick r:id="rId3" action="ppaction://hlinksldjump">
                    <a:extLst>
                      <a:ext uri="{A12FA001-AC4F-418D-AE19-62706E023703}">
                        <ahyp:hlinkClr xmlns:ahyp="http://schemas.microsoft.com/office/drawing/2018/hyperlinkcolor" val="tx"/>
                      </a:ext>
                    </a:extLst>
                  </a:hlinkClick>
                </a:rPr>
                <a:t>to</a:t>
              </a:r>
              <a:r>
                <a:rPr lang="en-US" dirty="0">
                  <a:solidFill>
                    <a:srgbClr val="FFFFFF"/>
                  </a:solidFill>
                  <a:latin typeface="Helios Bold"/>
                  <a:sym typeface="Helios Bold"/>
                </a:rPr>
                <a:t> </a:t>
              </a:r>
              <a:r>
                <a:rPr lang="en-US" sz="1800" dirty="0">
                  <a:solidFill>
                    <a:srgbClr val="FFFFFF"/>
                  </a:solidFill>
                  <a:latin typeface="Helios Bold"/>
                  <a:ea typeface="Helios Bold"/>
                  <a:cs typeface="Helios Bold"/>
                  <a:sym typeface="Helios Bold"/>
                </a:rPr>
                <a:t>Agenda</a:t>
              </a:r>
            </a:p>
          </p:txBody>
        </p:sp>
      </p:grpSp>
    </p:spTree>
    <p:extLst>
      <p:ext uri="{BB962C8B-B14F-4D97-AF65-F5344CB8AC3E}">
        <p14:creationId xmlns:p14="http://schemas.microsoft.com/office/powerpoint/2010/main" val="14719935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descr="Businessperson on a computer">
            <a:extLst>
              <a:ext uri="{FF2B5EF4-FFF2-40B4-BE49-F238E27FC236}">
                <a16:creationId xmlns:a16="http://schemas.microsoft.com/office/drawing/2014/main" id="{8AD50C62-CD3B-163B-446E-4DA6267680D7}"/>
              </a:ext>
            </a:extLst>
          </p:cNvPr>
          <p:cNvPicPr>
            <a:picLocks noChangeAspect="1"/>
          </p:cNvPicPr>
          <p:nvPr/>
        </p:nvPicPr>
        <p:blipFill rotWithShape="1">
          <a:blip r:embed="rId2">
            <a:extLst>
              <a:ext uri="{28A0092B-C50C-407E-A947-70E740481C1C}">
                <a14:useLocalDpi xmlns:a14="http://schemas.microsoft.com/office/drawing/2010/main" val="0"/>
              </a:ext>
            </a:extLst>
          </a:blip>
          <a:srcRect l="32434" r="-489"/>
          <a:stretch/>
        </p:blipFill>
        <p:spPr>
          <a:xfrm>
            <a:off x="6880022" y="-876300"/>
            <a:ext cx="13403333" cy="11163300"/>
          </a:xfrm>
          <a:prstGeom prst="rect">
            <a:avLst/>
          </a:prstGeom>
        </p:spPr>
      </p:pic>
      <p:grpSp>
        <p:nvGrpSpPr>
          <p:cNvPr id="2" name="Group 2"/>
          <p:cNvGrpSpPr/>
          <p:nvPr/>
        </p:nvGrpSpPr>
        <p:grpSpPr>
          <a:xfrm>
            <a:off x="-5641473" y="-1323281"/>
            <a:ext cx="18054087" cy="11610281"/>
            <a:chOff x="0" y="-38100"/>
            <a:chExt cx="452149" cy="290770"/>
          </a:xfrm>
        </p:grpSpPr>
        <p:sp>
          <p:nvSpPr>
            <p:cNvPr id="3" name="Freeform 3"/>
            <p:cNvSpPr/>
            <p:nvPr/>
          </p:nvSpPr>
          <p:spPr>
            <a:xfrm>
              <a:off x="0" y="0"/>
              <a:ext cx="452149" cy="252670"/>
            </a:xfrm>
            <a:custGeom>
              <a:avLst/>
              <a:gdLst/>
              <a:ahLst/>
              <a:cxnLst/>
              <a:rect l="l" t="t" r="r" b="b"/>
              <a:pathLst>
                <a:path w="452149" h="252670">
                  <a:moveTo>
                    <a:pt x="203200" y="0"/>
                  </a:moveTo>
                  <a:lnTo>
                    <a:pt x="248949" y="0"/>
                  </a:lnTo>
                  <a:lnTo>
                    <a:pt x="452149" y="252670"/>
                  </a:lnTo>
                  <a:lnTo>
                    <a:pt x="0" y="252670"/>
                  </a:lnTo>
                  <a:lnTo>
                    <a:pt x="203200" y="0"/>
                  </a:lnTo>
                  <a:close/>
                </a:path>
              </a:pathLst>
            </a:custGeom>
            <a:solidFill>
              <a:srgbClr val="E4E4E4"/>
            </a:solidFill>
          </p:spPr>
        </p:sp>
        <p:sp>
          <p:nvSpPr>
            <p:cNvPr id="4" name="TextBox 4"/>
            <p:cNvSpPr txBox="1"/>
            <p:nvPr/>
          </p:nvSpPr>
          <p:spPr>
            <a:xfrm>
              <a:off x="127000" y="-38100"/>
              <a:ext cx="198149" cy="290770"/>
            </a:xfrm>
            <a:prstGeom prst="rect">
              <a:avLst/>
            </a:prstGeom>
          </p:spPr>
          <p:txBody>
            <a:bodyPr lIns="50800" tIns="50800" rIns="50800" bIns="50800" rtlCol="0" anchor="ctr"/>
            <a:lstStyle/>
            <a:p>
              <a:pPr algn="ctr">
                <a:lnSpc>
                  <a:spcPts val="2100"/>
                </a:lnSpc>
              </a:pPr>
              <a:endParaRPr/>
            </a:p>
          </p:txBody>
        </p:sp>
      </p:grpSp>
      <p:grpSp>
        <p:nvGrpSpPr>
          <p:cNvPr id="5" name="Group 5"/>
          <p:cNvGrpSpPr/>
          <p:nvPr/>
        </p:nvGrpSpPr>
        <p:grpSpPr>
          <a:xfrm rot="-10800000">
            <a:off x="-4157561" y="-968025"/>
            <a:ext cx="14753038" cy="4338717"/>
            <a:chOff x="0" y="0"/>
            <a:chExt cx="819809" cy="187305"/>
          </a:xfrm>
        </p:grpSpPr>
        <p:sp>
          <p:nvSpPr>
            <p:cNvPr id="6" name="Freeform 6"/>
            <p:cNvSpPr/>
            <p:nvPr/>
          </p:nvSpPr>
          <p:spPr>
            <a:xfrm>
              <a:off x="0" y="0"/>
              <a:ext cx="819809" cy="187305"/>
            </a:xfrm>
            <a:custGeom>
              <a:avLst/>
              <a:gdLst/>
              <a:ahLst/>
              <a:cxnLst/>
              <a:rect l="l" t="t" r="r" b="b"/>
              <a:pathLst>
                <a:path w="819809" h="187305">
                  <a:moveTo>
                    <a:pt x="203200" y="0"/>
                  </a:moveTo>
                  <a:lnTo>
                    <a:pt x="616609" y="0"/>
                  </a:lnTo>
                  <a:lnTo>
                    <a:pt x="819809" y="187305"/>
                  </a:lnTo>
                  <a:lnTo>
                    <a:pt x="0" y="187305"/>
                  </a:lnTo>
                  <a:lnTo>
                    <a:pt x="203200" y="0"/>
                  </a:lnTo>
                  <a:close/>
                </a:path>
              </a:pathLst>
            </a:custGeom>
            <a:solidFill>
              <a:srgbClr val="E8223B"/>
            </a:solidFill>
          </p:spPr>
        </p:sp>
        <p:sp>
          <p:nvSpPr>
            <p:cNvPr id="7" name="TextBox 7"/>
            <p:cNvSpPr txBox="1"/>
            <p:nvPr/>
          </p:nvSpPr>
          <p:spPr>
            <a:xfrm>
              <a:off x="127000" y="-38100"/>
              <a:ext cx="565809" cy="225405"/>
            </a:xfrm>
            <a:prstGeom prst="rect">
              <a:avLst/>
            </a:prstGeom>
          </p:spPr>
          <p:txBody>
            <a:bodyPr lIns="50800" tIns="50800" rIns="50800" bIns="50800" rtlCol="0" anchor="ctr"/>
            <a:lstStyle/>
            <a:p>
              <a:pPr algn="ctr">
                <a:lnSpc>
                  <a:spcPts val="2100"/>
                </a:lnSpc>
              </a:pPr>
              <a:endParaRPr/>
            </a:p>
          </p:txBody>
        </p:sp>
      </p:grpSp>
      <p:sp>
        <p:nvSpPr>
          <p:cNvPr id="8" name="TextBox 8"/>
          <p:cNvSpPr txBox="1"/>
          <p:nvPr/>
        </p:nvSpPr>
        <p:spPr>
          <a:xfrm>
            <a:off x="1028700" y="1090565"/>
            <a:ext cx="6250719" cy="1285875"/>
          </a:xfrm>
          <a:prstGeom prst="rect">
            <a:avLst/>
          </a:prstGeom>
        </p:spPr>
        <p:txBody>
          <a:bodyPr lIns="0" tIns="0" rIns="0" bIns="0" rtlCol="0" anchor="t">
            <a:spAutoFit/>
          </a:bodyPr>
          <a:lstStyle/>
          <a:p>
            <a:pPr algn="l">
              <a:lnSpc>
                <a:spcPts val="10199"/>
              </a:lnSpc>
            </a:pPr>
            <a:r>
              <a:rPr lang="en-US" sz="8499" dirty="0">
                <a:solidFill>
                  <a:srgbClr val="FFFFFF"/>
                </a:solidFill>
                <a:latin typeface="TT Hoves Bold"/>
                <a:ea typeface="TT Hoves Bold"/>
                <a:cs typeface="TT Hoves Bold"/>
                <a:sym typeface="TT Hoves Bold"/>
              </a:rPr>
              <a:t>Complete</a:t>
            </a:r>
          </a:p>
        </p:txBody>
      </p:sp>
      <p:sp>
        <p:nvSpPr>
          <p:cNvPr id="33" name="TextBox 8">
            <a:extLst>
              <a:ext uri="{FF2B5EF4-FFF2-40B4-BE49-F238E27FC236}">
                <a16:creationId xmlns:a16="http://schemas.microsoft.com/office/drawing/2014/main" id="{58D286F0-6B84-E026-4325-CE302DB09FE9}"/>
              </a:ext>
            </a:extLst>
          </p:cNvPr>
          <p:cNvSpPr txBox="1"/>
          <p:nvPr/>
        </p:nvSpPr>
        <p:spPr>
          <a:xfrm>
            <a:off x="1044608" y="6064086"/>
            <a:ext cx="6894840" cy="1308050"/>
          </a:xfrm>
          <a:prstGeom prst="rect">
            <a:avLst/>
          </a:prstGeom>
        </p:spPr>
        <p:txBody>
          <a:bodyPr wrap="square" lIns="0" tIns="0" rIns="0" bIns="0" rtlCol="0" anchor="t">
            <a:spAutoFit/>
          </a:bodyPr>
          <a:lstStyle/>
          <a:p>
            <a:pPr algn="l">
              <a:lnSpc>
                <a:spcPts val="10199"/>
              </a:lnSpc>
            </a:pPr>
            <a:r>
              <a:rPr lang="en-US" sz="9600" b="1" dirty="0">
                <a:solidFill>
                  <a:schemeClr val="accent4">
                    <a:lumMod val="75000"/>
                  </a:schemeClr>
                </a:solidFill>
                <a:latin typeface="TT Hoves Bold"/>
                <a:ea typeface="TT Hoves Bold"/>
                <a:cs typeface="TT Hoves Bold"/>
                <a:sym typeface="TT Hoves Bold"/>
              </a:rPr>
              <a:t>Thank You</a:t>
            </a:r>
          </a:p>
        </p:txBody>
      </p:sp>
      <p:grpSp>
        <p:nvGrpSpPr>
          <p:cNvPr id="9" name="Group 42">
            <a:extLst>
              <a:ext uri="{FF2B5EF4-FFF2-40B4-BE49-F238E27FC236}">
                <a16:creationId xmlns:a16="http://schemas.microsoft.com/office/drawing/2014/main" id="{385A4A2F-BC96-B297-D3A5-8ED6D95D1C8E}"/>
              </a:ext>
            </a:extLst>
          </p:cNvPr>
          <p:cNvGrpSpPr/>
          <p:nvPr/>
        </p:nvGrpSpPr>
        <p:grpSpPr>
          <a:xfrm>
            <a:off x="-631580" y="9258300"/>
            <a:ext cx="5765006" cy="1028700"/>
            <a:chOff x="0" y="0"/>
            <a:chExt cx="7686674" cy="1371600"/>
          </a:xfrm>
        </p:grpSpPr>
        <p:grpSp>
          <p:nvGrpSpPr>
            <p:cNvPr id="10" name="Group 43">
              <a:extLst>
                <a:ext uri="{FF2B5EF4-FFF2-40B4-BE49-F238E27FC236}">
                  <a16:creationId xmlns:a16="http://schemas.microsoft.com/office/drawing/2014/main" id="{CD02BD77-CB12-4026-FA3B-4874A29C6912}"/>
                </a:ext>
              </a:extLst>
            </p:cNvPr>
            <p:cNvGrpSpPr/>
            <p:nvPr/>
          </p:nvGrpSpPr>
          <p:grpSpPr>
            <a:xfrm>
              <a:off x="0" y="0"/>
              <a:ext cx="7686674" cy="1371600"/>
              <a:chOff x="0" y="0"/>
              <a:chExt cx="1049690" cy="187305"/>
            </a:xfrm>
          </p:grpSpPr>
          <p:sp>
            <p:nvSpPr>
              <p:cNvPr id="12" name="Freeform 44">
                <a:extLst>
                  <a:ext uri="{FF2B5EF4-FFF2-40B4-BE49-F238E27FC236}">
                    <a16:creationId xmlns:a16="http://schemas.microsoft.com/office/drawing/2014/main" id="{91059341-A38E-C665-94FC-B7B5A3143C86}"/>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13" name="TextBox 45">
                <a:extLst>
                  <a:ext uri="{FF2B5EF4-FFF2-40B4-BE49-F238E27FC236}">
                    <a16:creationId xmlns:a16="http://schemas.microsoft.com/office/drawing/2014/main" id="{7934E775-AEBF-7360-05A4-F8DF681663CD}"/>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1" name="TextBox 46">
              <a:hlinkClick r:id="rId3" action="ppaction://hlinksldjump"/>
              <a:extLst>
                <a:ext uri="{FF2B5EF4-FFF2-40B4-BE49-F238E27FC236}">
                  <a16:creationId xmlns:a16="http://schemas.microsoft.com/office/drawing/2014/main" id="{BAFCCED0-434E-01B4-6821-B05300ABD6D9}"/>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dirty="0">
                  <a:solidFill>
                    <a:srgbClr val="FFFFFF"/>
                  </a:solidFill>
                  <a:latin typeface="Helios Bold"/>
                  <a:sym typeface="Helios Bold"/>
                </a:rPr>
                <a:t>Back </a:t>
              </a:r>
              <a:r>
                <a:rPr lang="en-US" dirty="0">
                  <a:solidFill>
                    <a:srgbClr val="FFFFFF"/>
                  </a:solidFill>
                  <a:latin typeface="Helios Bold"/>
                  <a:sym typeface="Helios Bold"/>
                  <a:hlinkClick r:id="rId3" action="ppaction://hlinksldjump">
                    <a:extLst>
                      <a:ext uri="{A12FA001-AC4F-418D-AE19-62706E023703}">
                        <ahyp:hlinkClr xmlns:ahyp="http://schemas.microsoft.com/office/drawing/2018/hyperlinkcolor" val="tx"/>
                      </a:ext>
                    </a:extLst>
                  </a:hlinkClick>
                </a:rPr>
                <a:t>to</a:t>
              </a:r>
              <a:r>
                <a:rPr lang="en-US" dirty="0">
                  <a:solidFill>
                    <a:srgbClr val="FFFFFF"/>
                  </a:solidFill>
                  <a:latin typeface="Helios Bold"/>
                  <a:sym typeface="Helios Bold"/>
                </a:rPr>
                <a:t> </a:t>
              </a:r>
              <a:r>
                <a:rPr lang="en-US" sz="1800" dirty="0">
                  <a:solidFill>
                    <a:srgbClr val="FFFFFF"/>
                  </a:solidFill>
                  <a:latin typeface="Helios Bold"/>
                  <a:ea typeface="Helios Bold"/>
                  <a:cs typeface="Helios Bold"/>
                  <a:sym typeface="Helios Bold"/>
                </a:rPr>
                <a:t>Agenda</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188300" cy="10287000"/>
          </a:xfrm>
          <a:custGeom>
            <a:avLst/>
            <a:gdLst/>
            <a:ahLst/>
            <a:cxnLst/>
            <a:rect l="l" t="t" r="r" b="b"/>
            <a:pathLst>
              <a:path w="6188300" h="10287000">
                <a:moveTo>
                  <a:pt x="0" y="0"/>
                </a:moveTo>
                <a:lnTo>
                  <a:pt x="6188300" y="0"/>
                </a:lnTo>
                <a:lnTo>
                  <a:pt x="6188300" y="10287000"/>
                </a:lnTo>
                <a:lnTo>
                  <a:pt x="0" y="10287000"/>
                </a:lnTo>
                <a:lnTo>
                  <a:pt x="0" y="0"/>
                </a:lnTo>
                <a:close/>
              </a:path>
            </a:pathLst>
          </a:custGeom>
          <a:blipFill>
            <a:blip r:embed="rId2"/>
            <a:stretch>
              <a:fillRect r="-10822"/>
            </a:stretch>
          </a:blipFill>
        </p:spPr>
      </p:sp>
      <p:sp>
        <p:nvSpPr>
          <p:cNvPr id="3" name="TextBox 3"/>
          <p:cNvSpPr txBox="1"/>
          <p:nvPr/>
        </p:nvSpPr>
        <p:spPr>
          <a:xfrm>
            <a:off x="8187990" y="1522454"/>
            <a:ext cx="6234137" cy="2210076"/>
          </a:xfrm>
          <a:prstGeom prst="rect">
            <a:avLst/>
          </a:prstGeom>
        </p:spPr>
        <p:txBody>
          <a:bodyPr lIns="0" tIns="0" rIns="0" bIns="0" rtlCol="0" anchor="t">
            <a:spAutoFit/>
          </a:bodyPr>
          <a:lstStyle/>
          <a:p>
            <a:pPr algn="l">
              <a:lnSpc>
                <a:spcPts val="8727"/>
              </a:lnSpc>
            </a:pPr>
            <a:r>
              <a:rPr lang="en-US" sz="7273">
                <a:solidFill>
                  <a:srgbClr val="A20E20"/>
                </a:solidFill>
                <a:latin typeface="TT Hoves Bold"/>
                <a:ea typeface="TT Hoves Bold"/>
                <a:cs typeface="TT Hoves Bold"/>
                <a:sym typeface="TT Hoves Bold"/>
              </a:rPr>
              <a:t>Executive Summary</a:t>
            </a:r>
          </a:p>
        </p:txBody>
      </p:sp>
      <p:grpSp>
        <p:nvGrpSpPr>
          <p:cNvPr id="4" name="Group 4"/>
          <p:cNvGrpSpPr/>
          <p:nvPr/>
        </p:nvGrpSpPr>
        <p:grpSpPr>
          <a:xfrm>
            <a:off x="6821670" y="4522215"/>
            <a:ext cx="11315022" cy="5145977"/>
            <a:chOff x="0" y="0"/>
            <a:chExt cx="15086696" cy="6861303"/>
          </a:xfrm>
        </p:grpSpPr>
        <p:grpSp>
          <p:nvGrpSpPr>
            <p:cNvPr id="5" name="Group 5"/>
            <p:cNvGrpSpPr/>
            <p:nvPr/>
          </p:nvGrpSpPr>
          <p:grpSpPr>
            <a:xfrm rot="-5400000">
              <a:off x="-243660" y="3116447"/>
              <a:ext cx="1115728" cy="628408"/>
              <a:chOff x="0" y="0"/>
              <a:chExt cx="812800" cy="457791"/>
            </a:xfrm>
          </p:grpSpPr>
          <p:sp>
            <p:nvSpPr>
              <p:cNvPr id="6" name="Freeform 6"/>
              <p:cNvSpPr/>
              <p:nvPr/>
            </p:nvSpPr>
            <p:spPr>
              <a:xfrm>
                <a:off x="0" y="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7" name="TextBox 7"/>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8" name="TextBox 8"/>
            <p:cNvSpPr txBox="1"/>
            <p:nvPr/>
          </p:nvSpPr>
          <p:spPr>
            <a:xfrm>
              <a:off x="1789665" y="-66675"/>
              <a:ext cx="13297032" cy="6927978"/>
            </a:xfrm>
            <a:prstGeom prst="rect">
              <a:avLst/>
            </a:prstGeom>
          </p:spPr>
          <p:txBody>
            <a:bodyPr lIns="0" tIns="0" rIns="0" bIns="0" rtlCol="0" anchor="t">
              <a:spAutoFit/>
            </a:bodyPr>
            <a:lstStyle/>
            <a:p>
              <a:pPr algn="l">
                <a:lnSpc>
                  <a:spcPts val="4588"/>
                </a:lnSpc>
              </a:pPr>
              <a:r>
                <a:rPr lang="en-US" sz="3277">
                  <a:solidFill>
                    <a:srgbClr val="2A2E3A"/>
                  </a:solidFill>
                  <a:latin typeface="Helios"/>
                  <a:ea typeface="Helios"/>
                  <a:cs typeface="Helios"/>
                  <a:sym typeface="Helios"/>
                </a:rPr>
                <a:t>The HR Analytics project aims to analyze employee data to provide actionable insights into various HR aspects, such as employee demographics, job details, and satisfaction levels. Using Power BI, this project will generate dashboards and reports that visualize key HR metrics, enabling data-driven decision-making to improve employee engagement, retention, and performance.</a:t>
              </a:r>
            </a:p>
            <a:p>
              <a:pPr algn="l">
                <a:lnSpc>
                  <a:spcPts val="4588"/>
                </a:lnSpc>
              </a:pPr>
              <a:endParaRPr lang="en-US" sz="3277">
                <a:solidFill>
                  <a:srgbClr val="2A2E3A"/>
                </a:solidFill>
                <a:latin typeface="Helios"/>
                <a:ea typeface="Helios"/>
                <a:cs typeface="Helios"/>
                <a:sym typeface="Helios"/>
              </a:endParaRPr>
            </a:p>
          </p:txBody>
        </p:sp>
      </p:grpSp>
      <p:sp>
        <p:nvSpPr>
          <p:cNvPr id="9" name="TextBox 9"/>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grpSp>
        <p:nvGrpSpPr>
          <p:cNvPr id="15" name="Group 42">
            <a:extLst>
              <a:ext uri="{FF2B5EF4-FFF2-40B4-BE49-F238E27FC236}">
                <a16:creationId xmlns:a16="http://schemas.microsoft.com/office/drawing/2014/main" id="{D5399CBE-F719-92E3-F781-3658F8B1C124}"/>
              </a:ext>
            </a:extLst>
          </p:cNvPr>
          <p:cNvGrpSpPr/>
          <p:nvPr/>
        </p:nvGrpSpPr>
        <p:grpSpPr>
          <a:xfrm>
            <a:off x="13814230" y="9258300"/>
            <a:ext cx="5765006" cy="1028700"/>
            <a:chOff x="0" y="0"/>
            <a:chExt cx="7686674" cy="1371600"/>
          </a:xfrm>
        </p:grpSpPr>
        <p:grpSp>
          <p:nvGrpSpPr>
            <p:cNvPr id="16" name="Group 43">
              <a:extLst>
                <a:ext uri="{FF2B5EF4-FFF2-40B4-BE49-F238E27FC236}">
                  <a16:creationId xmlns:a16="http://schemas.microsoft.com/office/drawing/2014/main" id="{4EEC0981-DB6C-4DAF-89B0-3C9E84D8591E}"/>
                </a:ext>
              </a:extLst>
            </p:cNvPr>
            <p:cNvGrpSpPr/>
            <p:nvPr/>
          </p:nvGrpSpPr>
          <p:grpSpPr>
            <a:xfrm>
              <a:off x="0" y="0"/>
              <a:ext cx="7686674" cy="1371600"/>
              <a:chOff x="0" y="0"/>
              <a:chExt cx="1049690" cy="187305"/>
            </a:xfrm>
          </p:grpSpPr>
          <p:sp>
            <p:nvSpPr>
              <p:cNvPr id="18" name="Freeform 44">
                <a:extLst>
                  <a:ext uri="{FF2B5EF4-FFF2-40B4-BE49-F238E27FC236}">
                    <a16:creationId xmlns:a16="http://schemas.microsoft.com/office/drawing/2014/main" id="{4DD68166-D9FA-A2D5-6B18-A2CA481270F3}"/>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19" name="TextBox 45">
                <a:extLst>
                  <a:ext uri="{FF2B5EF4-FFF2-40B4-BE49-F238E27FC236}">
                    <a16:creationId xmlns:a16="http://schemas.microsoft.com/office/drawing/2014/main" id="{4A1E6ED2-6944-6ACD-E864-71151CDB3D69}"/>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7" name="TextBox 46">
              <a:hlinkClick r:id="rId3" action="ppaction://hlinksldjump"/>
              <a:extLst>
                <a:ext uri="{FF2B5EF4-FFF2-40B4-BE49-F238E27FC236}">
                  <a16:creationId xmlns:a16="http://schemas.microsoft.com/office/drawing/2014/main" id="{8F328AB2-B833-46B4-8B64-31CC3F278F3B}"/>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dirty="0">
                  <a:solidFill>
                    <a:srgbClr val="FFFFFF"/>
                  </a:solidFill>
                  <a:latin typeface="Helios Bold"/>
                  <a:sym typeface="Helios Bold"/>
                </a:rPr>
                <a:t>Back </a:t>
              </a:r>
              <a:r>
                <a:rPr lang="en-US" dirty="0">
                  <a:solidFill>
                    <a:srgbClr val="FFFFFF"/>
                  </a:solidFill>
                  <a:latin typeface="Helios Bold"/>
                  <a:sym typeface="Helios Bold"/>
                  <a:hlinkClick r:id="rId3" action="ppaction://hlinksldjump">
                    <a:extLst>
                      <a:ext uri="{A12FA001-AC4F-418D-AE19-62706E023703}">
                        <ahyp:hlinkClr xmlns:ahyp="http://schemas.microsoft.com/office/drawing/2018/hyperlinkcolor" val="tx"/>
                      </a:ext>
                    </a:extLst>
                  </a:hlinkClick>
                </a:rPr>
                <a:t>to</a:t>
              </a:r>
              <a:r>
                <a:rPr lang="en-US" dirty="0">
                  <a:solidFill>
                    <a:srgbClr val="FFFFFF"/>
                  </a:solidFill>
                  <a:latin typeface="Helios Bold"/>
                  <a:sym typeface="Helios Bold"/>
                </a:rPr>
                <a:t> </a:t>
              </a:r>
              <a:r>
                <a:rPr lang="en-US" sz="1800" dirty="0">
                  <a:solidFill>
                    <a:srgbClr val="FFFFFF"/>
                  </a:solidFill>
                  <a:latin typeface="Helios Bold"/>
                  <a:ea typeface="Helios Bold"/>
                  <a:cs typeface="Helios Bold"/>
                  <a:sym typeface="Helios Bold"/>
                </a:rPr>
                <a:t>Agenda</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324259" y="-2727870"/>
            <a:ext cx="21853498" cy="5455740"/>
            <a:chOff x="0" y="0"/>
            <a:chExt cx="1012092" cy="252670"/>
          </a:xfrm>
        </p:grpSpPr>
        <p:sp>
          <p:nvSpPr>
            <p:cNvPr id="3" name="Freeform 3"/>
            <p:cNvSpPr/>
            <p:nvPr/>
          </p:nvSpPr>
          <p:spPr>
            <a:xfrm>
              <a:off x="0" y="0"/>
              <a:ext cx="1012092" cy="252670"/>
            </a:xfrm>
            <a:custGeom>
              <a:avLst/>
              <a:gdLst/>
              <a:ahLst/>
              <a:cxnLst/>
              <a:rect l="l" t="t" r="r" b="b"/>
              <a:pathLst>
                <a:path w="1012092" h="252670">
                  <a:moveTo>
                    <a:pt x="203200" y="0"/>
                  </a:moveTo>
                  <a:lnTo>
                    <a:pt x="808892" y="0"/>
                  </a:lnTo>
                  <a:lnTo>
                    <a:pt x="1012092" y="252670"/>
                  </a:lnTo>
                  <a:lnTo>
                    <a:pt x="0" y="252670"/>
                  </a:lnTo>
                  <a:lnTo>
                    <a:pt x="203200" y="0"/>
                  </a:lnTo>
                  <a:close/>
                </a:path>
              </a:pathLst>
            </a:custGeom>
            <a:solidFill>
              <a:srgbClr val="E8223B"/>
            </a:solidFill>
          </p:spPr>
        </p:sp>
        <p:sp>
          <p:nvSpPr>
            <p:cNvPr id="4" name="TextBox 4"/>
            <p:cNvSpPr txBox="1"/>
            <p:nvPr/>
          </p:nvSpPr>
          <p:spPr>
            <a:xfrm>
              <a:off x="127000" y="-38100"/>
              <a:ext cx="758092" cy="290770"/>
            </a:xfrm>
            <a:prstGeom prst="rect">
              <a:avLst/>
            </a:prstGeom>
          </p:spPr>
          <p:txBody>
            <a:bodyPr lIns="50800" tIns="50800" rIns="50800" bIns="50800" rtlCol="0" anchor="ctr"/>
            <a:lstStyle/>
            <a:p>
              <a:pPr algn="ctr">
                <a:lnSpc>
                  <a:spcPts val="2100"/>
                </a:lnSpc>
              </a:pPr>
              <a:endParaRPr/>
            </a:p>
          </p:txBody>
        </p:sp>
      </p:grpSp>
      <p:grpSp>
        <p:nvGrpSpPr>
          <p:cNvPr id="5" name="Group 5"/>
          <p:cNvGrpSpPr/>
          <p:nvPr/>
        </p:nvGrpSpPr>
        <p:grpSpPr>
          <a:xfrm rot="-10800000">
            <a:off x="-6258005" y="-88241"/>
            <a:ext cx="15118279" cy="3185392"/>
            <a:chOff x="0" y="0"/>
            <a:chExt cx="1216146" cy="256240"/>
          </a:xfrm>
        </p:grpSpPr>
        <p:sp>
          <p:nvSpPr>
            <p:cNvPr id="6" name="Freeform 6"/>
            <p:cNvSpPr/>
            <p:nvPr/>
          </p:nvSpPr>
          <p:spPr>
            <a:xfrm>
              <a:off x="0" y="0"/>
              <a:ext cx="1216146" cy="256240"/>
            </a:xfrm>
            <a:custGeom>
              <a:avLst/>
              <a:gdLst/>
              <a:ahLst/>
              <a:cxnLst/>
              <a:rect l="l" t="t" r="r" b="b"/>
              <a:pathLst>
                <a:path w="1216146" h="256240">
                  <a:moveTo>
                    <a:pt x="203200" y="0"/>
                  </a:moveTo>
                  <a:lnTo>
                    <a:pt x="1012946" y="0"/>
                  </a:lnTo>
                  <a:lnTo>
                    <a:pt x="1216146" y="256240"/>
                  </a:lnTo>
                  <a:lnTo>
                    <a:pt x="0" y="256240"/>
                  </a:lnTo>
                  <a:lnTo>
                    <a:pt x="203200" y="0"/>
                  </a:lnTo>
                  <a:close/>
                </a:path>
              </a:pathLst>
            </a:custGeom>
            <a:solidFill>
              <a:srgbClr val="A20E20"/>
            </a:solidFill>
          </p:spPr>
        </p:sp>
        <p:sp>
          <p:nvSpPr>
            <p:cNvPr id="7" name="TextBox 7"/>
            <p:cNvSpPr txBox="1"/>
            <p:nvPr/>
          </p:nvSpPr>
          <p:spPr>
            <a:xfrm>
              <a:off x="127000" y="-38100"/>
              <a:ext cx="962146" cy="294340"/>
            </a:xfrm>
            <a:prstGeom prst="rect">
              <a:avLst/>
            </a:prstGeom>
          </p:spPr>
          <p:txBody>
            <a:bodyPr lIns="50800" tIns="50800" rIns="50800" bIns="50800" rtlCol="0" anchor="ctr"/>
            <a:lstStyle/>
            <a:p>
              <a:pPr algn="ctr">
                <a:lnSpc>
                  <a:spcPts val="2100"/>
                </a:lnSpc>
              </a:pPr>
              <a:endParaRPr/>
            </a:p>
          </p:txBody>
        </p:sp>
      </p:grpSp>
      <p:grpSp>
        <p:nvGrpSpPr>
          <p:cNvPr id="8" name="Group 8"/>
          <p:cNvGrpSpPr/>
          <p:nvPr/>
        </p:nvGrpSpPr>
        <p:grpSpPr>
          <a:xfrm>
            <a:off x="1028700" y="3697226"/>
            <a:ext cx="5070039" cy="5071653"/>
            <a:chOff x="0" y="0"/>
            <a:chExt cx="1335319" cy="1335744"/>
          </a:xfrm>
        </p:grpSpPr>
        <p:sp>
          <p:nvSpPr>
            <p:cNvPr id="9" name="Freeform 9"/>
            <p:cNvSpPr/>
            <p:nvPr/>
          </p:nvSpPr>
          <p:spPr>
            <a:xfrm>
              <a:off x="0" y="0"/>
              <a:ext cx="1335319" cy="1335744"/>
            </a:xfrm>
            <a:custGeom>
              <a:avLst/>
              <a:gdLst/>
              <a:ahLst/>
              <a:cxnLst/>
              <a:rect l="l" t="t" r="r" b="b"/>
              <a:pathLst>
                <a:path w="1335319" h="1335744">
                  <a:moveTo>
                    <a:pt x="0" y="0"/>
                  </a:moveTo>
                  <a:lnTo>
                    <a:pt x="1335319" y="0"/>
                  </a:lnTo>
                  <a:lnTo>
                    <a:pt x="1335319" y="1335744"/>
                  </a:lnTo>
                  <a:lnTo>
                    <a:pt x="0" y="1335744"/>
                  </a:lnTo>
                  <a:close/>
                </a:path>
              </a:pathLst>
            </a:custGeom>
            <a:solidFill>
              <a:srgbClr val="E4E4E4"/>
            </a:solidFill>
            <a:ln w="9525" cap="sq">
              <a:solidFill>
                <a:srgbClr val="2A2E3A"/>
              </a:solidFill>
              <a:prstDash val="solid"/>
              <a:miter/>
            </a:ln>
          </p:spPr>
        </p:sp>
        <p:sp>
          <p:nvSpPr>
            <p:cNvPr id="10" name="TextBox 10"/>
            <p:cNvSpPr txBox="1"/>
            <p:nvPr/>
          </p:nvSpPr>
          <p:spPr>
            <a:xfrm>
              <a:off x="0" y="-38100"/>
              <a:ext cx="1335319" cy="1373844"/>
            </a:xfrm>
            <a:prstGeom prst="rect">
              <a:avLst/>
            </a:prstGeom>
          </p:spPr>
          <p:txBody>
            <a:bodyPr lIns="50800" tIns="50800" rIns="50800" bIns="50800" rtlCol="0" anchor="ctr"/>
            <a:lstStyle/>
            <a:p>
              <a:pPr algn="ctr">
                <a:lnSpc>
                  <a:spcPts val="2100"/>
                </a:lnSpc>
              </a:pPr>
              <a:endParaRPr/>
            </a:p>
          </p:txBody>
        </p:sp>
      </p:grpSp>
      <p:sp>
        <p:nvSpPr>
          <p:cNvPr id="11" name="TextBox 11"/>
          <p:cNvSpPr txBox="1"/>
          <p:nvPr/>
        </p:nvSpPr>
        <p:spPr>
          <a:xfrm>
            <a:off x="1057662" y="430464"/>
            <a:ext cx="6211801" cy="2190750"/>
          </a:xfrm>
          <a:prstGeom prst="rect">
            <a:avLst/>
          </a:prstGeom>
        </p:spPr>
        <p:txBody>
          <a:bodyPr lIns="0" tIns="0" rIns="0" bIns="0" rtlCol="0" anchor="t">
            <a:spAutoFit/>
          </a:bodyPr>
          <a:lstStyle/>
          <a:p>
            <a:pPr algn="l">
              <a:lnSpc>
                <a:spcPts val="8640"/>
              </a:lnSpc>
            </a:pPr>
            <a:r>
              <a:rPr lang="en-US" sz="7200">
                <a:solidFill>
                  <a:srgbClr val="FFFFFF"/>
                </a:solidFill>
                <a:latin typeface="TT Hoves Bold"/>
                <a:ea typeface="TT Hoves Bold"/>
                <a:cs typeface="TT Hoves Bold"/>
                <a:sym typeface="TT Hoves Bold"/>
              </a:rPr>
              <a:t>Project Objectives</a:t>
            </a:r>
          </a:p>
        </p:txBody>
      </p:sp>
      <p:sp>
        <p:nvSpPr>
          <p:cNvPr id="12" name="TextBox 12">
            <a:hlinkClick r:id="rId2" action="ppaction://hlinksldjump"/>
          </p:cNvPr>
          <p:cNvSpPr txBox="1"/>
          <p:nvPr/>
        </p:nvSpPr>
        <p:spPr>
          <a:xfrm>
            <a:off x="1393357" y="6511629"/>
            <a:ext cx="4633963" cy="521310"/>
          </a:xfrm>
          <a:prstGeom prst="rect">
            <a:avLst/>
          </a:prstGeom>
        </p:spPr>
        <p:txBody>
          <a:bodyPr lIns="0" tIns="0" rIns="0" bIns="0" rtlCol="0" anchor="t">
            <a:spAutoFit/>
          </a:bodyPr>
          <a:lstStyle/>
          <a:p>
            <a:pPr marL="0" lvl="0" indent="0" algn="ctr">
              <a:lnSpc>
                <a:spcPts val="4000"/>
              </a:lnSpc>
              <a:spcBef>
                <a:spcPct val="0"/>
              </a:spcBef>
            </a:pPr>
            <a:r>
              <a:rPr lang="en-US" sz="3333" dirty="0">
                <a:solidFill>
                  <a:srgbClr val="2A2E3A"/>
                </a:solidFill>
                <a:latin typeface="Helios Bold"/>
                <a:ea typeface="Helios Bold"/>
                <a:cs typeface="Helios Bold"/>
                <a:sym typeface="Helios Bold"/>
              </a:rPr>
              <a:t>Employee Attrition</a:t>
            </a:r>
          </a:p>
        </p:txBody>
      </p:sp>
      <p:grpSp>
        <p:nvGrpSpPr>
          <p:cNvPr id="13" name="Group 13"/>
          <p:cNvGrpSpPr/>
          <p:nvPr/>
        </p:nvGrpSpPr>
        <p:grpSpPr>
          <a:xfrm>
            <a:off x="6608980" y="3697226"/>
            <a:ext cx="5070039" cy="5071653"/>
            <a:chOff x="0" y="0"/>
            <a:chExt cx="1335319" cy="1335744"/>
          </a:xfrm>
        </p:grpSpPr>
        <p:sp>
          <p:nvSpPr>
            <p:cNvPr id="14" name="Freeform 14"/>
            <p:cNvSpPr/>
            <p:nvPr/>
          </p:nvSpPr>
          <p:spPr>
            <a:xfrm>
              <a:off x="0" y="0"/>
              <a:ext cx="1335319" cy="1335744"/>
            </a:xfrm>
            <a:custGeom>
              <a:avLst/>
              <a:gdLst/>
              <a:ahLst/>
              <a:cxnLst/>
              <a:rect l="l" t="t" r="r" b="b"/>
              <a:pathLst>
                <a:path w="1335319" h="1335744">
                  <a:moveTo>
                    <a:pt x="0" y="0"/>
                  </a:moveTo>
                  <a:lnTo>
                    <a:pt x="1335319" y="0"/>
                  </a:lnTo>
                  <a:lnTo>
                    <a:pt x="1335319" y="1335744"/>
                  </a:lnTo>
                  <a:lnTo>
                    <a:pt x="0" y="1335744"/>
                  </a:lnTo>
                  <a:close/>
                </a:path>
              </a:pathLst>
            </a:custGeom>
            <a:solidFill>
              <a:srgbClr val="E4E4E4"/>
            </a:solidFill>
            <a:ln w="9525" cap="sq">
              <a:solidFill>
                <a:srgbClr val="2A2E3A"/>
              </a:solidFill>
              <a:prstDash val="solid"/>
              <a:miter/>
            </a:ln>
          </p:spPr>
        </p:sp>
        <p:sp>
          <p:nvSpPr>
            <p:cNvPr id="15" name="TextBox 15"/>
            <p:cNvSpPr txBox="1"/>
            <p:nvPr/>
          </p:nvSpPr>
          <p:spPr>
            <a:xfrm>
              <a:off x="0" y="-38100"/>
              <a:ext cx="1335319" cy="1373844"/>
            </a:xfrm>
            <a:prstGeom prst="rect">
              <a:avLst/>
            </a:prstGeom>
          </p:spPr>
          <p:txBody>
            <a:bodyPr lIns="50800" tIns="50800" rIns="50800" bIns="50800" rtlCol="0" anchor="ctr"/>
            <a:lstStyle/>
            <a:p>
              <a:pPr algn="ctr">
                <a:lnSpc>
                  <a:spcPts val="2100"/>
                </a:lnSpc>
              </a:pPr>
              <a:endParaRPr/>
            </a:p>
          </p:txBody>
        </p:sp>
      </p:grpSp>
      <p:grpSp>
        <p:nvGrpSpPr>
          <p:cNvPr id="16" name="Group 16"/>
          <p:cNvGrpSpPr/>
          <p:nvPr/>
        </p:nvGrpSpPr>
        <p:grpSpPr>
          <a:xfrm>
            <a:off x="7240501" y="6521154"/>
            <a:ext cx="3806998" cy="1045303"/>
            <a:chOff x="0" y="0"/>
            <a:chExt cx="5075997" cy="1393737"/>
          </a:xfrm>
        </p:grpSpPr>
        <p:sp>
          <p:nvSpPr>
            <p:cNvPr id="17" name="TextBox 17">
              <a:hlinkClick r:id="rId3" action="ppaction://hlinksldjump"/>
            </p:cNvPr>
            <p:cNvSpPr txBox="1"/>
            <p:nvPr/>
          </p:nvSpPr>
          <p:spPr>
            <a:xfrm>
              <a:off x="0" y="-9525"/>
              <a:ext cx="5075997" cy="705485"/>
            </a:xfrm>
            <a:prstGeom prst="rect">
              <a:avLst/>
            </a:prstGeom>
          </p:spPr>
          <p:txBody>
            <a:bodyPr lIns="0" tIns="0" rIns="0" bIns="0" rtlCol="0" anchor="t">
              <a:spAutoFit/>
            </a:bodyPr>
            <a:lstStyle/>
            <a:p>
              <a:pPr marL="0" lvl="0" indent="0" algn="ctr">
                <a:lnSpc>
                  <a:spcPts val="4079"/>
                </a:lnSpc>
                <a:spcBef>
                  <a:spcPct val="0"/>
                </a:spcBef>
              </a:pPr>
              <a:r>
                <a:rPr lang="en-US" sz="3399" dirty="0">
                  <a:solidFill>
                    <a:srgbClr val="2A2E3A"/>
                  </a:solidFill>
                  <a:latin typeface="Helios Bold"/>
                  <a:ea typeface="Helios Bold"/>
                  <a:cs typeface="Helios Bold"/>
                  <a:sym typeface="Helios Bold"/>
                </a:rPr>
                <a:t>Work-Life Balance</a:t>
              </a:r>
            </a:p>
          </p:txBody>
        </p:sp>
        <p:sp>
          <p:nvSpPr>
            <p:cNvPr id="18" name="TextBox 18"/>
            <p:cNvSpPr txBox="1"/>
            <p:nvPr/>
          </p:nvSpPr>
          <p:spPr>
            <a:xfrm>
              <a:off x="0" y="868592"/>
              <a:ext cx="5075997" cy="525145"/>
            </a:xfrm>
            <a:prstGeom prst="rect">
              <a:avLst/>
            </a:prstGeom>
          </p:spPr>
          <p:txBody>
            <a:bodyPr lIns="0" tIns="0" rIns="0" bIns="0" rtlCol="0" anchor="t">
              <a:spAutoFit/>
            </a:bodyPr>
            <a:lstStyle/>
            <a:p>
              <a:pPr algn="ctr">
                <a:lnSpc>
                  <a:spcPts val="3359"/>
                </a:lnSpc>
              </a:pPr>
              <a:endParaRPr/>
            </a:p>
          </p:txBody>
        </p:sp>
      </p:grpSp>
      <p:grpSp>
        <p:nvGrpSpPr>
          <p:cNvPr id="19" name="Group 19"/>
          <p:cNvGrpSpPr/>
          <p:nvPr/>
        </p:nvGrpSpPr>
        <p:grpSpPr>
          <a:xfrm>
            <a:off x="12189261" y="3697226"/>
            <a:ext cx="5070039" cy="5071653"/>
            <a:chOff x="0" y="0"/>
            <a:chExt cx="1335319" cy="1335744"/>
          </a:xfrm>
        </p:grpSpPr>
        <p:sp>
          <p:nvSpPr>
            <p:cNvPr id="20" name="Freeform 20"/>
            <p:cNvSpPr/>
            <p:nvPr/>
          </p:nvSpPr>
          <p:spPr>
            <a:xfrm>
              <a:off x="0" y="0"/>
              <a:ext cx="1335319" cy="1335744"/>
            </a:xfrm>
            <a:custGeom>
              <a:avLst/>
              <a:gdLst/>
              <a:ahLst/>
              <a:cxnLst/>
              <a:rect l="l" t="t" r="r" b="b"/>
              <a:pathLst>
                <a:path w="1335319" h="1335744">
                  <a:moveTo>
                    <a:pt x="0" y="0"/>
                  </a:moveTo>
                  <a:lnTo>
                    <a:pt x="1335319" y="0"/>
                  </a:lnTo>
                  <a:lnTo>
                    <a:pt x="1335319" y="1335744"/>
                  </a:lnTo>
                  <a:lnTo>
                    <a:pt x="0" y="1335744"/>
                  </a:lnTo>
                  <a:close/>
                </a:path>
              </a:pathLst>
            </a:custGeom>
            <a:solidFill>
              <a:srgbClr val="E4E4E4"/>
            </a:solidFill>
            <a:ln w="9525" cap="sq">
              <a:solidFill>
                <a:srgbClr val="2A2E3A"/>
              </a:solidFill>
              <a:prstDash val="solid"/>
              <a:miter/>
            </a:ln>
          </p:spPr>
        </p:sp>
        <p:sp>
          <p:nvSpPr>
            <p:cNvPr id="21" name="TextBox 21"/>
            <p:cNvSpPr txBox="1"/>
            <p:nvPr/>
          </p:nvSpPr>
          <p:spPr>
            <a:xfrm>
              <a:off x="0" y="-38100"/>
              <a:ext cx="1335319" cy="1373844"/>
            </a:xfrm>
            <a:prstGeom prst="rect">
              <a:avLst/>
            </a:prstGeom>
          </p:spPr>
          <p:txBody>
            <a:bodyPr lIns="50800" tIns="50800" rIns="50800" bIns="50800" rtlCol="0" anchor="ctr"/>
            <a:lstStyle/>
            <a:p>
              <a:pPr algn="ctr">
                <a:lnSpc>
                  <a:spcPts val="2100"/>
                </a:lnSpc>
              </a:pPr>
              <a:endParaRPr/>
            </a:p>
          </p:txBody>
        </p:sp>
      </p:grpSp>
      <p:grpSp>
        <p:nvGrpSpPr>
          <p:cNvPr id="22" name="Group 22"/>
          <p:cNvGrpSpPr/>
          <p:nvPr/>
        </p:nvGrpSpPr>
        <p:grpSpPr>
          <a:xfrm>
            <a:off x="12333232" y="6521154"/>
            <a:ext cx="4961874" cy="1016728"/>
            <a:chOff x="0" y="0"/>
            <a:chExt cx="6615832" cy="1355637"/>
          </a:xfrm>
        </p:grpSpPr>
        <p:sp>
          <p:nvSpPr>
            <p:cNvPr id="23" name="TextBox 23">
              <a:hlinkClick r:id="rId4" action="ppaction://hlinksldjump"/>
            </p:cNvPr>
            <p:cNvSpPr txBox="1"/>
            <p:nvPr/>
          </p:nvSpPr>
          <p:spPr>
            <a:xfrm>
              <a:off x="0" y="-9525"/>
              <a:ext cx="6615832" cy="667385"/>
            </a:xfrm>
            <a:prstGeom prst="rect">
              <a:avLst/>
            </a:prstGeom>
          </p:spPr>
          <p:txBody>
            <a:bodyPr lIns="0" tIns="0" rIns="0" bIns="0" rtlCol="0" anchor="t">
              <a:spAutoFit/>
            </a:bodyPr>
            <a:lstStyle/>
            <a:p>
              <a:pPr marL="0" lvl="0" indent="0" algn="ctr">
                <a:lnSpc>
                  <a:spcPts val="3840"/>
                </a:lnSpc>
                <a:spcBef>
                  <a:spcPct val="0"/>
                </a:spcBef>
              </a:pPr>
              <a:r>
                <a:rPr lang="en-US" sz="3200" dirty="0">
                  <a:solidFill>
                    <a:srgbClr val="2A2E3A"/>
                  </a:solidFill>
                  <a:latin typeface="Helios Bold"/>
                  <a:ea typeface="Helios Bold"/>
                  <a:cs typeface="Helios Bold"/>
                  <a:sym typeface="Helios Bold"/>
                </a:rPr>
                <a:t>Diversity and Inclusion</a:t>
              </a:r>
            </a:p>
          </p:txBody>
        </p:sp>
        <p:sp>
          <p:nvSpPr>
            <p:cNvPr id="24" name="TextBox 24"/>
            <p:cNvSpPr txBox="1"/>
            <p:nvPr/>
          </p:nvSpPr>
          <p:spPr>
            <a:xfrm>
              <a:off x="0" y="830492"/>
              <a:ext cx="6615832" cy="525145"/>
            </a:xfrm>
            <a:prstGeom prst="rect">
              <a:avLst/>
            </a:prstGeom>
          </p:spPr>
          <p:txBody>
            <a:bodyPr lIns="0" tIns="0" rIns="0" bIns="0" rtlCol="0" anchor="t">
              <a:spAutoFit/>
            </a:bodyPr>
            <a:lstStyle/>
            <a:p>
              <a:pPr algn="ctr">
                <a:lnSpc>
                  <a:spcPts val="3359"/>
                </a:lnSpc>
              </a:pPr>
              <a:endParaRPr/>
            </a:p>
          </p:txBody>
        </p:sp>
      </p:grpSp>
      <p:grpSp>
        <p:nvGrpSpPr>
          <p:cNvPr id="25" name="Group 25"/>
          <p:cNvGrpSpPr/>
          <p:nvPr/>
        </p:nvGrpSpPr>
        <p:grpSpPr>
          <a:xfrm>
            <a:off x="2963877" y="4719229"/>
            <a:ext cx="1199685" cy="1199685"/>
            <a:chOff x="0" y="0"/>
            <a:chExt cx="1599580" cy="1599580"/>
          </a:xfrm>
        </p:grpSpPr>
        <p:grpSp>
          <p:nvGrpSpPr>
            <p:cNvPr id="26" name="Group 26"/>
            <p:cNvGrpSpPr/>
            <p:nvPr/>
          </p:nvGrpSpPr>
          <p:grpSpPr>
            <a:xfrm>
              <a:off x="0" y="0"/>
              <a:ext cx="1599580" cy="1599580"/>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8223B"/>
              </a:solidFill>
            </p:spPr>
          </p:sp>
          <p:sp>
            <p:nvSpPr>
              <p:cNvPr id="28" name="TextBox 28"/>
              <p:cNvSpPr txBox="1"/>
              <p:nvPr/>
            </p:nvSpPr>
            <p:spPr>
              <a:xfrm>
                <a:off x="76200" y="38100"/>
                <a:ext cx="660400" cy="698500"/>
              </a:xfrm>
              <a:prstGeom prst="rect">
                <a:avLst/>
              </a:prstGeom>
            </p:spPr>
            <p:txBody>
              <a:bodyPr lIns="50800" tIns="50800" rIns="50800" bIns="50800" rtlCol="0" anchor="ctr"/>
              <a:lstStyle/>
              <a:p>
                <a:pPr algn="ctr">
                  <a:lnSpc>
                    <a:spcPts val="2100"/>
                  </a:lnSpc>
                </a:pPr>
                <a:endParaRPr/>
              </a:p>
            </p:txBody>
          </p:sp>
        </p:grpSp>
        <p:sp>
          <p:nvSpPr>
            <p:cNvPr id="29" name="Freeform 29"/>
            <p:cNvSpPr/>
            <p:nvPr/>
          </p:nvSpPr>
          <p:spPr>
            <a:xfrm>
              <a:off x="479047" y="397031"/>
              <a:ext cx="641486" cy="805519"/>
            </a:xfrm>
            <a:custGeom>
              <a:avLst/>
              <a:gdLst/>
              <a:ahLst/>
              <a:cxnLst/>
              <a:rect l="l" t="t" r="r" b="b"/>
              <a:pathLst>
                <a:path w="641486" h="805519">
                  <a:moveTo>
                    <a:pt x="0" y="0"/>
                  </a:moveTo>
                  <a:lnTo>
                    <a:pt x="641486" y="0"/>
                  </a:lnTo>
                  <a:lnTo>
                    <a:pt x="641486" y="805519"/>
                  </a:lnTo>
                  <a:lnTo>
                    <a:pt x="0" y="80551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grpSp>
        <p:nvGrpSpPr>
          <p:cNvPr id="30" name="Group 30"/>
          <p:cNvGrpSpPr/>
          <p:nvPr/>
        </p:nvGrpSpPr>
        <p:grpSpPr>
          <a:xfrm>
            <a:off x="8544157" y="4719229"/>
            <a:ext cx="1199685" cy="1199685"/>
            <a:chOff x="0" y="0"/>
            <a:chExt cx="1599580" cy="1599580"/>
          </a:xfrm>
        </p:grpSpPr>
        <p:grpSp>
          <p:nvGrpSpPr>
            <p:cNvPr id="31" name="Group 31"/>
            <p:cNvGrpSpPr/>
            <p:nvPr/>
          </p:nvGrpSpPr>
          <p:grpSpPr>
            <a:xfrm>
              <a:off x="0" y="0"/>
              <a:ext cx="1599580" cy="1599580"/>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8223B"/>
              </a:solidFill>
            </p:spPr>
          </p:sp>
          <p:sp>
            <p:nvSpPr>
              <p:cNvPr id="33" name="TextBox 33"/>
              <p:cNvSpPr txBox="1"/>
              <p:nvPr/>
            </p:nvSpPr>
            <p:spPr>
              <a:xfrm>
                <a:off x="76200" y="38100"/>
                <a:ext cx="660400" cy="698500"/>
              </a:xfrm>
              <a:prstGeom prst="rect">
                <a:avLst/>
              </a:prstGeom>
            </p:spPr>
            <p:txBody>
              <a:bodyPr lIns="50800" tIns="50800" rIns="50800" bIns="50800" rtlCol="0" anchor="ctr"/>
              <a:lstStyle/>
              <a:p>
                <a:pPr algn="ctr">
                  <a:lnSpc>
                    <a:spcPts val="2100"/>
                  </a:lnSpc>
                </a:pPr>
                <a:endParaRPr/>
              </a:p>
            </p:txBody>
          </p:sp>
        </p:grpSp>
        <p:sp>
          <p:nvSpPr>
            <p:cNvPr id="34" name="Freeform 34"/>
            <p:cNvSpPr/>
            <p:nvPr/>
          </p:nvSpPr>
          <p:spPr>
            <a:xfrm>
              <a:off x="408130" y="460826"/>
              <a:ext cx="783321" cy="677929"/>
            </a:xfrm>
            <a:custGeom>
              <a:avLst/>
              <a:gdLst/>
              <a:ahLst/>
              <a:cxnLst/>
              <a:rect l="l" t="t" r="r" b="b"/>
              <a:pathLst>
                <a:path w="783321" h="677929">
                  <a:moveTo>
                    <a:pt x="0" y="0"/>
                  </a:moveTo>
                  <a:lnTo>
                    <a:pt x="783321" y="0"/>
                  </a:lnTo>
                  <a:lnTo>
                    <a:pt x="783321" y="677929"/>
                  </a:lnTo>
                  <a:lnTo>
                    <a:pt x="0" y="67792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grpSp>
        <p:nvGrpSpPr>
          <p:cNvPr id="35" name="Group 35"/>
          <p:cNvGrpSpPr/>
          <p:nvPr/>
        </p:nvGrpSpPr>
        <p:grpSpPr>
          <a:xfrm>
            <a:off x="14124438" y="4719229"/>
            <a:ext cx="1199685" cy="1199685"/>
            <a:chOff x="0" y="0"/>
            <a:chExt cx="1599580" cy="1599580"/>
          </a:xfrm>
        </p:grpSpPr>
        <p:grpSp>
          <p:nvGrpSpPr>
            <p:cNvPr id="36" name="Group 36"/>
            <p:cNvGrpSpPr/>
            <p:nvPr/>
          </p:nvGrpSpPr>
          <p:grpSpPr>
            <a:xfrm>
              <a:off x="0" y="0"/>
              <a:ext cx="1599580" cy="1599580"/>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8223B"/>
              </a:solidFill>
            </p:spPr>
          </p:sp>
          <p:sp>
            <p:nvSpPr>
              <p:cNvPr id="38" name="TextBox 38"/>
              <p:cNvSpPr txBox="1"/>
              <p:nvPr/>
            </p:nvSpPr>
            <p:spPr>
              <a:xfrm>
                <a:off x="76200" y="38100"/>
                <a:ext cx="660400" cy="698500"/>
              </a:xfrm>
              <a:prstGeom prst="rect">
                <a:avLst/>
              </a:prstGeom>
            </p:spPr>
            <p:txBody>
              <a:bodyPr lIns="50800" tIns="50800" rIns="50800" bIns="50800" rtlCol="0" anchor="ctr"/>
              <a:lstStyle/>
              <a:p>
                <a:pPr algn="ctr">
                  <a:lnSpc>
                    <a:spcPts val="2100"/>
                  </a:lnSpc>
                </a:pPr>
                <a:endParaRPr/>
              </a:p>
            </p:txBody>
          </p:sp>
        </p:grpSp>
        <p:sp>
          <p:nvSpPr>
            <p:cNvPr id="39" name="Freeform 39"/>
            <p:cNvSpPr/>
            <p:nvPr/>
          </p:nvSpPr>
          <p:spPr>
            <a:xfrm>
              <a:off x="367408" y="479827"/>
              <a:ext cx="864764" cy="639925"/>
            </a:xfrm>
            <a:custGeom>
              <a:avLst/>
              <a:gdLst/>
              <a:ahLst/>
              <a:cxnLst/>
              <a:rect l="l" t="t" r="r" b="b"/>
              <a:pathLst>
                <a:path w="864764" h="639925">
                  <a:moveTo>
                    <a:pt x="0" y="0"/>
                  </a:moveTo>
                  <a:lnTo>
                    <a:pt x="864764" y="0"/>
                  </a:lnTo>
                  <a:lnTo>
                    <a:pt x="864764" y="639926"/>
                  </a:lnTo>
                  <a:lnTo>
                    <a:pt x="0" y="639926"/>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sp>
        <p:nvSpPr>
          <p:cNvPr id="40" name="TextBox 40"/>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sp>
        <p:nvSpPr>
          <p:cNvPr id="41" name="TextBox 41"/>
          <p:cNvSpPr txBox="1"/>
          <p:nvPr/>
        </p:nvSpPr>
        <p:spPr>
          <a:xfrm>
            <a:off x="9743843" y="479359"/>
            <a:ext cx="6078078" cy="1941517"/>
          </a:xfrm>
          <a:prstGeom prst="rect">
            <a:avLst/>
          </a:prstGeom>
        </p:spPr>
        <p:txBody>
          <a:bodyPr lIns="0" tIns="0" rIns="0" bIns="0" rtlCol="0" anchor="t">
            <a:spAutoFit/>
          </a:bodyPr>
          <a:lstStyle/>
          <a:p>
            <a:pPr algn="l">
              <a:lnSpc>
                <a:spcPts val="5168"/>
              </a:lnSpc>
            </a:pPr>
            <a:r>
              <a:rPr lang="en-US" sz="3691">
                <a:solidFill>
                  <a:srgbClr val="FFFFFF"/>
                </a:solidFill>
                <a:latin typeface="Helios"/>
                <a:ea typeface="Helios"/>
                <a:cs typeface="Helios"/>
                <a:sym typeface="Helios"/>
              </a:rPr>
              <a:t>1. Employee Attrition</a:t>
            </a:r>
          </a:p>
          <a:p>
            <a:pPr algn="l">
              <a:lnSpc>
                <a:spcPts val="5168"/>
              </a:lnSpc>
            </a:pPr>
            <a:r>
              <a:rPr lang="en-US" sz="3691">
                <a:solidFill>
                  <a:srgbClr val="FFFFFF"/>
                </a:solidFill>
                <a:latin typeface="Helios"/>
                <a:ea typeface="Helios"/>
                <a:cs typeface="Helios"/>
                <a:sym typeface="Helios"/>
              </a:rPr>
              <a:t>2. Work-Life Balance</a:t>
            </a:r>
          </a:p>
          <a:p>
            <a:pPr algn="l">
              <a:lnSpc>
                <a:spcPts val="5168"/>
              </a:lnSpc>
            </a:pPr>
            <a:r>
              <a:rPr lang="en-US" sz="3691">
                <a:solidFill>
                  <a:srgbClr val="FFFFFF"/>
                </a:solidFill>
                <a:latin typeface="Helios"/>
                <a:ea typeface="Helios"/>
                <a:cs typeface="Helios"/>
                <a:sym typeface="Helios"/>
              </a:rPr>
              <a:t>3. Diversity and Inclusion</a:t>
            </a:r>
          </a:p>
        </p:txBody>
      </p:sp>
      <p:grpSp>
        <p:nvGrpSpPr>
          <p:cNvPr id="42" name="Group 42">
            <a:extLst>
              <a:ext uri="{FF2B5EF4-FFF2-40B4-BE49-F238E27FC236}">
                <a16:creationId xmlns:a16="http://schemas.microsoft.com/office/drawing/2014/main" id="{617A080A-2C39-CD6F-A282-DFC78693DC6D}"/>
              </a:ext>
            </a:extLst>
          </p:cNvPr>
          <p:cNvGrpSpPr/>
          <p:nvPr/>
        </p:nvGrpSpPr>
        <p:grpSpPr>
          <a:xfrm>
            <a:off x="13814230" y="9258300"/>
            <a:ext cx="5765006" cy="1028700"/>
            <a:chOff x="0" y="0"/>
            <a:chExt cx="7686674" cy="1371600"/>
          </a:xfrm>
        </p:grpSpPr>
        <p:grpSp>
          <p:nvGrpSpPr>
            <p:cNvPr id="43" name="Group 43">
              <a:extLst>
                <a:ext uri="{FF2B5EF4-FFF2-40B4-BE49-F238E27FC236}">
                  <a16:creationId xmlns:a16="http://schemas.microsoft.com/office/drawing/2014/main" id="{324DB60C-D9EE-5076-25C5-211B20FE16DE}"/>
                </a:ext>
              </a:extLst>
            </p:cNvPr>
            <p:cNvGrpSpPr/>
            <p:nvPr/>
          </p:nvGrpSpPr>
          <p:grpSpPr>
            <a:xfrm>
              <a:off x="0" y="0"/>
              <a:ext cx="7686674" cy="1371600"/>
              <a:chOff x="0" y="0"/>
              <a:chExt cx="1049690" cy="187305"/>
            </a:xfrm>
          </p:grpSpPr>
          <p:sp>
            <p:nvSpPr>
              <p:cNvPr id="45" name="Freeform 44">
                <a:extLst>
                  <a:ext uri="{FF2B5EF4-FFF2-40B4-BE49-F238E27FC236}">
                    <a16:creationId xmlns:a16="http://schemas.microsoft.com/office/drawing/2014/main" id="{7DF892BB-7952-3151-3A42-4F44471CA1B6}"/>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46" name="TextBox 45">
                <a:extLst>
                  <a:ext uri="{FF2B5EF4-FFF2-40B4-BE49-F238E27FC236}">
                    <a16:creationId xmlns:a16="http://schemas.microsoft.com/office/drawing/2014/main" id="{DF9A9837-7258-6B4A-28CF-EFD3C1F19BAC}"/>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44" name="TextBox 46">
              <a:hlinkClick r:id="rId11" action="ppaction://hlinksldjump"/>
              <a:extLst>
                <a:ext uri="{FF2B5EF4-FFF2-40B4-BE49-F238E27FC236}">
                  <a16:creationId xmlns:a16="http://schemas.microsoft.com/office/drawing/2014/main" id="{98DE4FFD-BA62-D521-4BBB-B4006B4886EF}"/>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dirty="0">
                  <a:solidFill>
                    <a:srgbClr val="FFFFFF"/>
                  </a:solidFill>
                  <a:latin typeface="Helios Bold"/>
                  <a:sym typeface="Helios Bold"/>
                </a:rPr>
                <a:t>Back </a:t>
              </a:r>
              <a:r>
                <a:rPr lang="en-US" dirty="0">
                  <a:solidFill>
                    <a:srgbClr val="FFFFFF"/>
                  </a:solidFill>
                  <a:latin typeface="Helios Bold"/>
                  <a:sym typeface="Helios Bold"/>
                  <a:hlinkClick r:id="rId11" action="ppaction://hlinksldjump">
                    <a:extLst>
                      <a:ext uri="{A12FA001-AC4F-418D-AE19-62706E023703}">
                        <ahyp:hlinkClr xmlns:ahyp="http://schemas.microsoft.com/office/drawing/2018/hyperlinkcolor" val="tx"/>
                      </a:ext>
                    </a:extLst>
                  </a:hlinkClick>
                </a:rPr>
                <a:t>to</a:t>
              </a:r>
              <a:r>
                <a:rPr lang="en-US" dirty="0">
                  <a:solidFill>
                    <a:srgbClr val="FFFFFF"/>
                  </a:solidFill>
                  <a:latin typeface="Helios Bold"/>
                  <a:sym typeface="Helios Bold"/>
                </a:rPr>
                <a:t> </a:t>
              </a:r>
              <a:r>
                <a:rPr lang="en-US" sz="1800" dirty="0">
                  <a:solidFill>
                    <a:srgbClr val="FFFFFF"/>
                  </a:solidFill>
                  <a:latin typeface="Helios Bold"/>
                  <a:ea typeface="Helios Bold"/>
                  <a:cs typeface="Helios Bold"/>
                  <a:sym typeface="Helios Bold"/>
                </a:rPr>
                <a:t>Agenda</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324259" y="-2727870"/>
            <a:ext cx="21853498" cy="5455740"/>
            <a:chOff x="0" y="0"/>
            <a:chExt cx="1012092" cy="252670"/>
          </a:xfrm>
        </p:grpSpPr>
        <p:sp>
          <p:nvSpPr>
            <p:cNvPr id="3" name="Freeform 3"/>
            <p:cNvSpPr/>
            <p:nvPr/>
          </p:nvSpPr>
          <p:spPr>
            <a:xfrm>
              <a:off x="0" y="0"/>
              <a:ext cx="1012092" cy="252670"/>
            </a:xfrm>
            <a:custGeom>
              <a:avLst/>
              <a:gdLst/>
              <a:ahLst/>
              <a:cxnLst/>
              <a:rect l="l" t="t" r="r" b="b"/>
              <a:pathLst>
                <a:path w="1012092" h="252670">
                  <a:moveTo>
                    <a:pt x="203200" y="0"/>
                  </a:moveTo>
                  <a:lnTo>
                    <a:pt x="808892" y="0"/>
                  </a:lnTo>
                  <a:lnTo>
                    <a:pt x="1012092" y="252670"/>
                  </a:lnTo>
                  <a:lnTo>
                    <a:pt x="0" y="252670"/>
                  </a:lnTo>
                  <a:lnTo>
                    <a:pt x="203200" y="0"/>
                  </a:lnTo>
                  <a:close/>
                </a:path>
              </a:pathLst>
            </a:custGeom>
            <a:solidFill>
              <a:srgbClr val="E8223B"/>
            </a:solidFill>
          </p:spPr>
        </p:sp>
        <p:sp>
          <p:nvSpPr>
            <p:cNvPr id="4" name="TextBox 4"/>
            <p:cNvSpPr txBox="1"/>
            <p:nvPr/>
          </p:nvSpPr>
          <p:spPr>
            <a:xfrm>
              <a:off x="127000" y="-38100"/>
              <a:ext cx="758092" cy="290770"/>
            </a:xfrm>
            <a:prstGeom prst="rect">
              <a:avLst/>
            </a:prstGeom>
          </p:spPr>
          <p:txBody>
            <a:bodyPr lIns="50800" tIns="50800" rIns="50800" bIns="50800" rtlCol="0" anchor="ctr"/>
            <a:lstStyle/>
            <a:p>
              <a:pPr algn="ctr">
                <a:lnSpc>
                  <a:spcPts val="2100"/>
                </a:lnSpc>
              </a:pPr>
              <a:endParaRPr/>
            </a:p>
          </p:txBody>
        </p:sp>
      </p:grpSp>
      <p:grpSp>
        <p:nvGrpSpPr>
          <p:cNvPr id="5" name="Group 5"/>
          <p:cNvGrpSpPr/>
          <p:nvPr/>
        </p:nvGrpSpPr>
        <p:grpSpPr>
          <a:xfrm rot="-10800000">
            <a:off x="-6258005" y="-88241"/>
            <a:ext cx="15118279" cy="3185392"/>
            <a:chOff x="0" y="0"/>
            <a:chExt cx="1216146" cy="256240"/>
          </a:xfrm>
        </p:grpSpPr>
        <p:sp>
          <p:nvSpPr>
            <p:cNvPr id="6" name="Freeform 6"/>
            <p:cNvSpPr/>
            <p:nvPr/>
          </p:nvSpPr>
          <p:spPr>
            <a:xfrm>
              <a:off x="0" y="0"/>
              <a:ext cx="1216146" cy="256240"/>
            </a:xfrm>
            <a:custGeom>
              <a:avLst/>
              <a:gdLst/>
              <a:ahLst/>
              <a:cxnLst/>
              <a:rect l="l" t="t" r="r" b="b"/>
              <a:pathLst>
                <a:path w="1216146" h="256240">
                  <a:moveTo>
                    <a:pt x="203200" y="0"/>
                  </a:moveTo>
                  <a:lnTo>
                    <a:pt x="1012946" y="0"/>
                  </a:lnTo>
                  <a:lnTo>
                    <a:pt x="1216146" y="256240"/>
                  </a:lnTo>
                  <a:lnTo>
                    <a:pt x="0" y="256240"/>
                  </a:lnTo>
                  <a:lnTo>
                    <a:pt x="203200" y="0"/>
                  </a:lnTo>
                  <a:close/>
                </a:path>
              </a:pathLst>
            </a:custGeom>
            <a:solidFill>
              <a:srgbClr val="A20E20"/>
            </a:solidFill>
          </p:spPr>
        </p:sp>
        <p:sp>
          <p:nvSpPr>
            <p:cNvPr id="7" name="TextBox 7"/>
            <p:cNvSpPr txBox="1"/>
            <p:nvPr/>
          </p:nvSpPr>
          <p:spPr>
            <a:xfrm>
              <a:off x="127000" y="-38100"/>
              <a:ext cx="962146" cy="294340"/>
            </a:xfrm>
            <a:prstGeom prst="rect">
              <a:avLst/>
            </a:prstGeom>
          </p:spPr>
          <p:txBody>
            <a:bodyPr lIns="50800" tIns="50800" rIns="50800" bIns="50800" rtlCol="0" anchor="ctr"/>
            <a:lstStyle/>
            <a:p>
              <a:pPr algn="ctr">
                <a:lnSpc>
                  <a:spcPts val="2100"/>
                </a:lnSpc>
              </a:pPr>
              <a:endParaRPr/>
            </a:p>
          </p:txBody>
        </p:sp>
      </p:grpSp>
      <p:grpSp>
        <p:nvGrpSpPr>
          <p:cNvPr id="8" name="Group 8"/>
          <p:cNvGrpSpPr/>
          <p:nvPr/>
        </p:nvGrpSpPr>
        <p:grpSpPr>
          <a:xfrm>
            <a:off x="154900" y="3849626"/>
            <a:ext cx="4466617" cy="4647413"/>
            <a:chOff x="0" y="0"/>
            <a:chExt cx="1217190" cy="1224010"/>
          </a:xfrm>
        </p:grpSpPr>
        <p:sp>
          <p:nvSpPr>
            <p:cNvPr id="9" name="Freeform 9"/>
            <p:cNvSpPr/>
            <p:nvPr/>
          </p:nvSpPr>
          <p:spPr>
            <a:xfrm>
              <a:off x="0" y="0"/>
              <a:ext cx="1217190" cy="1224010"/>
            </a:xfrm>
            <a:custGeom>
              <a:avLst/>
              <a:gdLst/>
              <a:ahLst/>
              <a:cxnLst/>
              <a:rect l="l" t="t" r="r" b="b"/>
              <a:pathLst>
                <a:path w="1217190" h="1224010">
                  <a:moveTo>
                    <a:pt x="0" y="0"/>
                  </a:moveTo>
                  <a:lnTo>
                    <a:pt x="1217190" y="0"/>
                  </a:lnTo>
                  <a:lnTo>
                    <a:pt x="1217190" y="1224010"/>
                  </a:lnTo>
                  <a:lnTo>
                    <a:pt x="0" y="1224010"/>
                  </a:lnTo>
                  <a:close/>
                </a:path>
              </a:pathLst>
            </a:custGeom>
            <a:solidFill>
              <a:srgbClr val="E4E4E4"/>
            </a:solidFill>
            <a:ln w="9525" cap="sq">
              <a:solidFill>
                <a:srgbClr val="2A2E3A"/>
              </a:solidFill>
              <a:prstDash val="solid"/>
              <a:miter/>
            </a:ln>
          </p:spPr>
        </p:sp>
        <p:sp>
          <p:nvSpPr>
            <p:cNvPr id="10" name="TextBox 10"/>
            <p:cNvSpPr txBox="1"/>
            <p:nvPr/>
          </p:nvSpPr>
          <p:spPr>
            <a:xfrm>
              <a:off x="0" y="-38100"/>
              <a:ext cx="1217190" cy="1262110"/>
            </a:xfrm>
            <a:prstGeom prst="rect">
              <a:avLst/>
            </a:prstGeom>
          </p:spPr>
          <p:txBody>
            <a:bodyPr lIns="50800" tIns="50800" rIns="50800" bIns="50800" rtlCol="0" anchor="ctr"/>
            <a:lstStyle/>
            <a:p>
              <a:pPr algn="ctr">
                <a:lnSpc>
                  <a:spcPts val="2100"/>
                </a:lnSpc>
              </a:pPr>
              <a:endParaRPr/>
            </a:p>
          </p:txBody>
        </p:sp>
      </p:grpSp>
      <p:sp>
        <p:nvSpPr>
          <p:cNvPr id="11" name="TextBox 11"/>
          <p:cNvSpPr txBox="1"/>
          <p:nvPr/>
        </p:nvSpPr>
        <p:spPr>
          <a:xfrm>
            <a:off x="1057662" y="430464"/>
            <a:ext cx="6211801" cy="2190750"/>
          </a:xfrm>
          <a:prstGeom prst="rect">
            <a:avLst/>
          </a:prstGeom>
        </p:spPr>
        <p:txBody>
          <a:bodyPr lIns="0" tIns="0" rIns="0" bIns="0" rtlCol="0" anchor="t">
            <a:spAutoFit/>
          </a:bodyPr>
          <a:lstStyle/>
          <a:p>
            <a:pPr algn="l">
              <a:lnSpc>
                <a:spcPts val="8640"/>
              </a:lnSpc>
            </a:pPr>
            <a:r>
              <a:rPr lang="en-US" sz="7200" dirty="0">
                <a:solidFill>
                  <a:srgbClr val="FFFFFF"/>
                </a:solidFill>
                <a:latin typeface="TT Hoves Bold"/>
                <a:ea typeface="TT Hoves Bold"/>
                <a:cs typeface="TT Hoves Bold"/>
                <a:sym typeface="TT Hoves Bold"/>
              </a:rPr>
              <a:t>Project Objectives</a:t>
            </a:r>
          </a:p>
        </p:txBody>
      </p:sp>
      <p:sp>
        <p:nvSpPr>
          <p:cNvPr id="12" name="TextBox 12">
            <a:hlinkClick r:id="rId2" action="ppaction://hlinksldjump"/>
          </p:cNvPr>
          <p:cNvSpPr txBox="1"/>
          <p:nvPr/>
        </p:nvSpPr>
        <p:spPr>
          <a:xfrm>
            <a:off x="0" y="6255737"/>
            <a:ext cx="4633963" cy="521310"/>
          </a:xfrm>
          <a:prstGeom prst="rect">
            <a:avLst/>
          </a:prstGeom>
        </p:spPr>
        <p:txBody>
          <a:bodyPr lIns="0" tIns="0" rIns="0" bIns="0" rtlCol="0" anchor="t">
            <a:spAutoFit/>
          </a:bodyPr>
          <a:lstStyle/>
          <a:p>
            <a:pPr marL="0" lvl="0" indent="0" algn="ctr">
              <a:lnSpc>
                <a:spcPts val="4000"/>
              </a:lnSpc>
              <a:spcBef>
                <a:spcPct val="0"/>
              </a:spcBef>
            </a:pPr>
            <a:r>
              <a:rPr lang="en-US" sz="3333" dirty="0">
                <a:solidFill>
                  <a:srgbClr val="2A2E3A"/>
                </a:solidFill>
                <a:latin typeface="Helios Bold"/>
                <a:ea typeface="Helios Bold"/>
                <a:cs typeface="Helios Bold"/>
                <a:sym typeface="Helios Bold"/>
              </a:rPr>
              <a:t>Job Satisfaction</a:t>
            </a:r>
          </a:p>
        </p:txBody>
      </p:sp>
      <p:grpSp>
        <p:nvGrpSpPr>
          <p:cNvPr id="13" name="Group 13"/>
          <p:cNvGrpSpPr/>
          <p:nvPr/>
        </p:nvGrpSpPr>
        <p:grpSpPr>
          <a:xfrm>
            <a:off x="4998619" y="3833146"/>
            <a:ext cx="4145381" cy="4663893"/>
            <a:chOff x="0" y="0"/>
            <a:chExt cx="1091787" cy="1228350"/>
          </a:xfrm>
        </p:grpSpPr>
        <p:sp>
          <p:nvSpPr>
            <p:cNvPr id="14" name="Freeform 14"/>
            <p:cNvSpPr/>
            <p:nvPr/>
          </p:nvSpPr>
          <p:spPr>
            <a:xfrm>
              <a:off x="0" y="0"/>
              <a:ext cx="1091788" cy="1228350"/>
            </a:xfrm>
            <a:custGeom>
              <a:avLst/>
              <a:gdLst/>
              <a:ahLst/>
              <a:cxnLst/>
              <a:rect l="l" t="t" r="r" b="b"/>
              <a:pathLst>
                <a:path w="1091788" h="1228350">
                  <a:moveTo>
                    <a:pt x="0" y="0"/>
                  </a:moveTo>
                  <a:lnTo>
                    <a:pt x="1091788" y="0"/>
                  </a:lnTo>
                  <a:lnTo>
                    <a:pt x="1091788" y="1228350"/>
                  </a:lnTo>
                  <a:lnTo>
                    <a:pt x="0" y="1228350"/>
                  </a:lnTo>
                  <a:close/>
                </a:path>
              </a:pathLst>
            </a:custGeom>
            <a:solidFill>
              <a:srgbClr val="E4E4E4"/>
            </a:solidFill>
            <a:ln w="9525" cap="sq">
              <a:solidFill>
                <a:srgbClr val="2A2E3A"/>
              </a:solidFill>
              <a:prstDash val="solid"/>
              <a:miter/>
            </a:ln>
          </p:spPr>
        </p:sp>
        <p:sp>
          <p:nvSpPr>
            <p:cNvPr id="15" name="TextBox 15"/>
            <p:cNvSpPr txBox="1"/>
            <p:nvPr/>
          </p:nvSpPr>
          <p:spPr>
            <a:xfrm>
              <a:off x="0" y="-38100"/>
              <a:ext cx="1091787" cy="1266450"/>
            </a:xfrm>
            <a:prstGeom prst="rect">
              <a:avLst/>
            </a:prstGeom>
          </p:spPr>
          <p:txBody>
            <a:bodyPr lIns="50800" tIns="50800" rIns="50800" bIns="50800" rtlCol="0" anchor="ctr"/>
            <a:lstStyle/>
            <a:p>
              <a:pPr algn="ctr">
                <a:lnSpc>
                  <a:spcPts val="2100"/>
                </a:lnSpc>
              </a:pPr>
              <a:endParaRPr/>
            </a:p>
          </p:txBody>
        </p:sp>
      </p:grpSp>
      <p:grpSp>
        <p:nvGrpSpPr>
          <p:cNvPr id="16" name="Group 16"/>
          <p:cNvGrpSpPr/>
          <p:nvPr/>
        </p:nvGrpSpPr>
        <p:grpSpPr>
          <a:xfrm>
            <a:off x="5167811" y="6492579"/>
            <a:ext cx="3806998" cy="997678"/>
            <a:chOff x="0" y="0"/>
            <a:chExt cx="5075997" cy="1330237"/>
          </a:xfrm>
        </p:grpSpPr>
        <p:sp>
          <p:nvSpPr>
            <p:cNvPr id="17" name="TextBox 17">
              <a:hlinkClick r:id="rId3" action="ppaction://hlinksldjump"/>
            </p:cNvPr>
            <p:cNvSpPr txBox="1"/>
            <p:nvPr/>
          </p:nvSpPr>
          <p:spPr>
            <a:xfrm>
              <a:off x="0" y="-19050"/>
              <a:ext cx="5075997" cy="651510"/>
            </a:xfrm>
            <a:prstGeom prst="rect">
              <a:avLst/>
            </a:prstGeom>
          </p:spPr>
          <p:txBody>
            <a:bodyPr lIns="0" tIns="0" rIns="0" bIns="0" rtlCol="0" anchor="t">
              <a:spAutoFit/>
            </a:bodyPr>
            <a:lstStyle/>
            <a:p>
              <a:pPr marL="0" lvl="0" indent="0" algn="ctr">
                <a:lnSpc>
                  <a:spcPts val="3720"/>
                </a:lnSpc>
                <a:spcBef>
                  <a:spcPct val="0"/>
                </a:spcBef>
              </a:pPr>
              <a:r>
                <a:rPr lang="en-US" sz="3100" dirty="0">
                  <a:solidFill>
                    <a:srgbClr val="2A2E3A"/>
                  </a:solidFill>
                  <a:latin typeface="Helios Bold"/>
                  <a:ea typeface="Helios Bold"/>
                  <a:cs typeface="Helios Bold"/>
                  <a:sym typeface="Helios Bold"/>
                </a:rPr>
                <a:t>Overtime Impact</a:t>
              </a:r>
            </a:p>
          </p:txBody>
        </p:sp>
        <p:sp>
          <p:nvSpPr>
            <p:cNvPr id="18" name="TextBox 18"/>
            <p:cNvSpPr txBox="1"/>
            <p:nvPr/>
          </p:nvSpPr>
          <p:spPr>
            <a:xfrm>
              <a:off x="0" y="805092"/>
              <a:ext cx="5075997" cy="525145"/>
            </a:xfrm>
            <a:prstGeom prst="rect">
              <a:avLst/>
            </a:prstGeom>
          </p:spPr>
          <p:txBody>
            <a:bodyPr lIns="0" tIns="0" rIns="0" bIns="0" rtlCol="0" anchor="t">
              <a:spAutoFit/>
            </a:bodyPr>
            <a:lstStyle/>
            <a:p>
              <a:pPr algn="ctr">
                <a:lnSpc>
                  <a:spcPts val="3359"/>
                </a:lnSpc>
              </a:pPr>
              <a:endParaRPr/>
            </a:p>
          </p:txBody>
        </p:sp>
      </p:grpSp>
      <p:grpSp>
        <p:nvGrpSpPr>
          <p:cNvPr id="19" name="Group 19"/>
          <p:cNvGrpSpPr/>
          <p:nvPr/>
        </p:nvGrpSpPr>
        <p:grpSpPr>
          <a:xfrm>
            <a:off x="14124438" y="3849626"/>
            <a:ext cx="4008662" cy="4647413"/>
            <a:chOff x="0" y="0"/>
            <a:chExt cx="1055779" cy="1224010"/>
          </a:xfrm>
        </p:grpSpPr>
        <p:sp>
          <p:nvSpPr>
            <p:cNvPr id="20" name="Freeform 20"/>
            <p:cNvSpPr/>
            <p:nvPr/>
          </p:nvSpPr>
          <p:spPr>
            <a:xfrm>
              <a:off x="0" y="0"/>
              <a:ext cx="1055779" cy="1224010"/>
            </a:xfrm>
            <a:custGeom>
              <a:avLst/>
              <a:gdLst/>
              <a:ahLst/>
              <a:cxnLst/>
              <a:rect l="l" t="t" r="r" b="b"/>
              <a:pathLst>
                <a:path w="1055779" h="1224010">
                  <a:moveTo>
                    <a:pt x="0" y="0"/>
                  </a:moveTo>
                  <a:lnTo>
                    <a:pt x="1055779" y="0"/>
                  </a:lnTo>
                  <a:lnTo>
                    <a:pt x="1055779" y="1224010"/>
                  </a:lnTo>
                  <a:lnTo>
                    <a:pt x="0" y="1224010"/>
                  </a:lnTo>
                  <a:close/>
                </a:path>
              </a:pathLst>
            </a:custGeom>
            <a:solidFill>
              <a:srgbClr val="E4E4E4"/>
            </a:solidFill>
            <a:ln w="9525" cap="sq">
              <a:solidFill>
                <a:srgbClr val="2A2E3A"/>
              </a:solidFill>
              <a:prstDash val="solid"/>
              <a:miter/>
            </a:ln>
          </p:spPr>
        </p:sp>
        <p:sp>
          <p:nvSpPr>
            <p:cNvPr id="21" name="TextBox 21"/>
            <p:cNvSpPr txBox="1"/>
            <p:nvPr/>
          </p:nvSpPr>
          <p:spPr>
            <a:xfrm>
              <a:off x="0" y="-38100"/>
              <a:ext cx="1055779" cy="1262110"/>
            </a:xfrm>
            <a:prstGeom prst="rect">
              <a:avLst/>
            </a:prstGeom>
          </p:spPr>
          <p:txBody>
            <a:bodyPr lIns="50800" tIns="50800" rIns="50800" bIns="50800" rtlCol="0" anchor="ctr"/>
            <a:lstStyle/>
            <a:p>
              <a:pPr algn="ctr">
                <a:lnSpc>
                  <a:spcPts val="2100"/>
                </a:lnSpc>
              </a:pPr>
              <a:endParaRPr/>
            </a:p>
          </p:txBody>
        </p:sp>
      </p:grpSp>
      <p:grpSp>
        <p:nvGrpSpPr>
          <p:cNvPr id="22" name="Group 22"/>
          <p:cNvGrpSpPr/>
          <p:nvPr/>
        </p:nvGrpSpPr>
        <p:grpSpPr>
          <a:xfrm>
            <a:off x="13777461" y="6492579"/>
            <a:ext cx="4961874" cy="1016728"/>
            <a:chOff x="0" y="0"/>
            <a:chExt cx="6615832" cy="1355637"/>
          </a:xfrm>
        </p:grpSpPr>
        <p:sp>
          <p:nvSpPr>
            <p:cNvPr id="23" name="TextBox 23">
              <a:hlinkClick r:id="rId4" action="ppaction://hlinksldjump"/>
            </p:cNvPr>
            <p:cNvSpPr txBox="1"/>
            <p:nvPr/>
          </p:nvSpPr>
          <p:spPr>
            <a:xfrm>
              <a:off x="0" y="-9525"/>
              <a:ext cx="6615832" cy="667385"/>
            </a:xfrm>
            <a:prstGeom prst="rect">
              <a:avLst/>
            </a:prstGeom>
          </p:spPr>
          <p:txBody>
            <a:bodyPr lIns="0" tIns="0" rIns="0" bIns="0" rtlCol="0" anchor="t">
              <a:spAutoFit/>
            </a:bodyPr>
            <a:lstStyle/>
            <a:p>
              <a:pPr marL="0" lvl="0" indent="0" algn="ctr">
                <a:lnSpc>
                  <a:spcPts val="3840"/>
                </a:lnSpc>
                <a:spcBef>
                  <a:spcPct val="0"/>
                </a:spcBef>
              </a:pPr>
              <a:r>
                <a:rPr lang="en-US" sz="3200" dirty="0">
                  <a:solidFill>
                    <a:srgbClr val="2A2E3A"/>
                  </a:solidFill>
                  <a:latin typeface="Helios Bold"/>
                  <a:ea typeface="Helios Bold"/>
                  <a:cs typeface="Helios Bold"/>
                  <a:sym typeface="Helios Bold"/>
                </a:rPr>
                <a:t> Employee Mobility</a:t>
              </a:r>
            </a:p>
          </p:txBody>
        </p:sp>
        <p:sp>
          <p:nvSpPr>
            <p:cNvPr id="24" name="TextBox 24"/>
            <p:cNvSpPr txBox="1"/>
            <p:nvPr/>
          </p:nvSpPr>
          <p:spPr>
            <a:xfrm>
              <a:off x="0" y="830492"/>
              <a:ext cx="6615832" cy="525145"/>
            </a:xfrm>
            <a:prstGeom prst="rect">
              <a:avLst/>
            </a:prstGeom>
          </p:spPr>
          <p:txBody>
            <a:bodyPr lIns="0" tIns="0" rIns="0" bIns="0" rtlCol="0" anchor="t">
              <a:spAutoFit/>
            </a:bodyPr>
            <a:lstStyle/>
            <a:p>
              <a:pPr algn="ctr">
                <a:lnSpc>
                  <a:spcPts val="3359"/>
                </a:lnSpc>
              </a:pPr>
              <a:endParaRPr/>
            </a:p>
          </p:txBody>
        </p:sp>
      </p:grpSp>
      <p:grpSp>
        <p:nvGrpSpPr>
          <p:cNvPr id="25" name="Group 25"/>
          <p:cNvGrpSpPr/>
          <p:nvPr/>
        </p:nvGrpSpPr>
        <p:grpSpPr>
          <a:xfrm>
            <a:off x="1620449" y="4719229"/>
            <a:ext cx="1199685" cy="1199685"/>
            <a:chOff x="0" y="0"/>
            <a:chExt cx="1599580" cy="1599580"/>
          </a:xfrm>
        </p:grpSpPr>
        <p:grpSp>
          <p:nvGrpSpPr>
            <p:cNvPr id="26" name="Group 26"/>
            <p:cNvGrpSpPr/>
            <p:nvPr/>
          </p:nvGrpSpPr>
          <p:grpSpPr>
            <a:xfrm>
              <a:off x="0" y="0"/>
              <a:ext cx="1599580" cy="1599580"/>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8223B"/>
              </a:solidFill>
            </p:spPr>
          </p:sp>
          <p:sp>
            <p:nvSpPr>
              <p:cNvPr id="28" name="TextBox 28"/>
              <p:cNvSpPr txBox="1"/>
              <p:nvPr/>
            </p:nvSpPr>
            <p:spPr>
              <a:xfrm>
                <a:off x="76200" y="38100"/>
                <a:ext cx="660400" cy="698500"/>
              </a:xfrm>
              <a:prstGeom prst="rect">
                <a:avLst/>
              </a:prstGeom>
            </p:spPr>
            <p:txBody>
              <a:bodyPr lIns="50800" tIns="50800" rIns="50800" bIns="50800" rtlCol="0" anchor="ctr"/>
              <a:lstStyle/>
              <a:p>
                <a:pPr algn="ctr">
                  <a:lnSpc>
                    <a:spcPts val="2100"/>
                  </a:lnSpc>
                </a:pPr>
                <a:endParaRPr/>
              </a:p>
            </p:txBody>
          </p:sp>
        </p:grpSp>
        <p:sp>
          <p:nvSpPr>
            <p:cNvPr id="29" name="Freeform 29"/>
            <p:cNvSpPr/>
            <p:nvPr/>
          </p:nvSpPr>
          <p:spPr>
            <a:xfrm>
              <a:off x="479047" y="397031"/>
              <a:ext cx="641486" cy="805519"/>
            </a:xfrm>
            <a:custGeom>
              <a:avLst/>
              <a:gdLst/>
              <a:ahLst/>
              <a:cxnLst/>
              <a:rect l="l" t="t" r="r" b="b"/>
              <a:pathLst>
                <a:path w="641486" h="805519">
                  <a:moveTo>
                    <a:pt x="0" y="0"/>
                  </a:moveTo>
                  <a:lnTo>
                    <a:pt x="641486" y="0"/>
                  </a:lnTo>
                  <a:lnTo>
                    <a:pt x="641486" y="805519"/>
                  </a:lnTo>
                  <a:lnTo>
                    <a:pt x="0" y="80551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grpSp>
        <p:nvGrpSpPr>
          <p:cNvPr id="30" name="Group 30"/>
          <p:cNvGrpSpPr/>
          <p:nvPr/>
        </p:nvGrpSpPr>
        <p:grpSpPr>
          <a:xfrm>
            <a:off x="6669620" y="4719229"/>
            <a:ext cx="1199685" cy="1199685"/>
            <a:chOff x="0" y="0"/>
            <a:chExt cx="1599580" cy="1599580"/>
          </a:xfrm>
        </p:grpSpPr>
        <p:grpSp>
          <p:nvGrpSpPr>
            <p:cNvPr id="31" name="Group 31"/>
            <p:cNvGrpSpPr/>
            <p:nvPr/>
          </p:nvGrpSpPr>
          <p:grpSpPr>
            <a:xfrm>
              <a:off x="0" y="0"/>
              <a:ext cx="1599580" cy="1599580"/>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8223B"/>
              </a:solidFill>
            </p:spPr>
          </p:sp>
          <p:sp>
            <p:nvSpPr>
              <p:cNvPr id="33" name="TextBox 33"/>
              <p:cNvSpPr txBox="1"/>
              <p:nvPr/>
            </p:nvSpPr>
            <p:spPr>
              <a:xfrm>
                <a:off x="76200" y="38100"/>
                <a:ext cx="660400" cy="698500"/>
              </a:xfrm>
              <a:prstGeom prst="rect">
                <a:avLst/>
              </a:prstGeom>
            </p:spPr>
            <p:txBody>
              <a:bodyPr lIns="50800" tIns="50800" rIns="50800" bIns="50800" rtlCol="0" anchor="ctr"/>
              <a:lstStyle/>
              <a:p>
                <a:pPr algn="ctr">
                  <a:lnSpc>
                    <a:spcPts val="2100"/>
                  </a:lnSpc>
                </a:pPr>
                <a:endParaRPr/>
              </a:p>
            </p:txBody>
          </p:sp>
        </p:grpSp>
        <p:sp>
          <p:nvSpPr>
            <p:cNvPr id="34" name="Freeform 34"/>
            <p:cNvSpPr/>
            <p:nvPr/>
          </p:nvSpPr>
          <p:spPr>
            <a:xfrm>
              <a:off x="408130" y="460826"/>
              <a:ext cx="783321" cy="677929"/>
            </a:xfrm>
            <a:custGeom>
              <a:avLst/>
              <a:gdLst/>
              <a:ahLst/>
              <a:cxnLst/>
              <a:rect l="l" t="t" r="r" b="b"/>
              <a:pathLst>
                <a:path w="783321" h="677929">
                  <a:moveTo>
                    <a:pt x="0" y="0"/>
                  </a:moveTo>
                  <a:lnTo>
                    <a:pt x="783321" y="0"/>
                  </a:lnTo>
                  <a:lnTo>
                    <a:pt x="783321" y="677929"/>
                  </a:lnTo>
                  <a:lnTo>
                    <a:pt x="0" y="67792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grpSp>
        <p:nvGrpSpPr>
          <p:cNvPr id="35" name="Group 35"/>
          <p:cNvGrpSpPr/>
          <p:nvPr/>
        </p:nvGrpSpPr>
        <p:grpSpPr>
          <a:xfrm>
            <a:off x="15805133" y="4719229"/>
            <a:ext cx="1199685" cy="1199685"/>
            <a:chOff x="0" y="0"/>
            <a:chExt cx="1599580" cy="1599580"/>
          </a:xfrm>
        </p:grpSpPr>
        <p:grpSp>
          <p:nvGrpSpPr>
            <p:cNvPr id="36" name="Group 36"/>
            <p:cNvGrpSpPr/>
            <p:nvPr/>
          </p:nvGrpSpPr>
          <p:grpSpPr>
            <a:xfrm>
              <a:off x="0" y="0"/>
              <a:ext cx="1599580" cy="1599580"/>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8223B"/>
              </a:solidFill>
            </p:spPr>
          </p:sp>
          <p:sp>
            <p:nvSpPr>
              <p:cNvPr id="38" name="TextBox 38"/>
              <p:cNvSpPr txBox="1"/>
              <p:nvPr/>
            </p:nvSpPr>
            <p:spPr>
              <a:xfrm>
                <a:off x="76200" y="38100"/>
                <a:ext cx="660400" cy="698500"/>
              </a:xfrm>
              <a:prstGeom prst="rect">
                <a:avLst/>
              </a:prstGeom>
            </p:spPr>
            <p:txBody>
              <a:bodyPr lIns="50800" tIns="50800" rIns="50800" bIns="50800" rtlCol="0" anchor="ctr"/>
              <a:lstStyle/>
              <a:p>
                <a:pPr algn="ctr">
                  <a:lnSpc>
                    <a:spcPts val="2100"/>
                  </a:lnSpc>
                </a:pPr>
                <a:endParaRPr/>
              </a:p>
            </p:txBody>
          </p:sp>
        </p:grpSp>
        <p:sp>
          <p:nvSpPr>
            <p:cNvPr id="39" name="Freeform 39"/>
            <p:cNvSpPr/>
            <p:nvPr/>
          </p:nvSpPr>
          <p:spPr>
            <a:xfrm>
              <a:off x="367408" y="479827"/>
              <a:ext cx="864764" cy="639925"/>
            </a:xfrm>
            <a:custGeom>
              <a:avLst/>
              <a:gdLst/>
              <a:ahLst/>
              <a:cxnLst/>
              <a:rect l="l" t="t" r="r" b="b"/>
              <a:pathLst>
                <a:path w="864764" h="639925">
                  <a:moveTo>
                    <a:pt x="0" y="0"/>
                  </a:moveTo>
                  <a:lnTo>
                    <a:pt x="864764" y="0"/>
                  </a:lnTo>
                  <a:lnTo>
                    <a:pt x="864764" y="639926"/>
                  </a:lnTo>
                  <a:lnTo>
                    <a:pt x="0" y="639926"/>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sp>
        <p:nvSpPr>
          <p:cNvPr id="40" name="TextBox 40"/>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sp>
        <p:nvSpPr>
          <p:cNvPr id="41" name="TextBox 41"/>
          <p:cNvSpPr txBox="1"/>
          <p:nvPr/>
        </p:nvSpPr>
        <p:spPr>
          <a:xfrm>
            <a:off x="9144000" y="133794"/>
            <a:ext cx="6541234" cy="2487420"/>
          </a:xfrm>
          <a:prstGeom prst="rect">
            <a:avLst/>
          </a:prstGeom>
        </p:spPr>
        <p:txBody>
          <a:bodyPr lIns="0" tIns="0" rIns="0" bIns="0" rtlCol="0" anchor="t">
            <a:spAutoFit/>
          </a:bodyPr>
          <a:lstStyle/>
          <a:p>
            <a:pPr algn="l">
              <a:lnSpc>
                <a:spcPts val="4959"/>
              </a:lnSpc>
            </a:pPr>
            <a:r>
              <a:rPr lang="en-US" sz="3542">
                <a:solidFill>
                  <a:srgbClr val="FFFFFF"/>
                </a:solidFill>
                <a:latin typeface="Helios"/>
                <a:ea typeface="Helios"/>
                <a:cs typeface="Helios"/>
                <a:sym typeface="Helios"/>
              </a:rPr>
              <a:t>4. Job Satisfaction</a:t>
            </a:r>
          </a:p>
          <a:p>
            <a:pPr algn="l">
              <a:lnSpc>
                <a:spcPts val="4959"/>
              </a:lnSpc>
            </a:pPr>
            <a:r>
              <a:rPr lang="en-US" sz="3542">
                <a:solidFill>
                  <a:srgbClr val="FFFFFF"/>
                </a:solidFill>
                <a:latin typeface="Helios"/>
                <a:ea typeface="Helios"/>
                <a:cs typeface="Helios"/>
                <a:sym typeface="Helios"/>
              </a:rPr>
              <a:t>5. Overtime Impact</a:t>
            </a:r>
          </a:p>
          <a:p>
            <a:pPr algn="l">
              <a:lnSpc>
                <a:spcPts val="4959"/>
              </a:lnSpc>
            </a:pPr>
            <a:r>
              <a:rPr lang="en-US" sz="3542">
                <a:solidFill>
                  <a:srgbClr val="FFFFFF"/>
                </a:solidFill>
                <a:latin typeface="Helios"/>
                <a:ea typeface="Helios"/>
                <a:cs typeface="Helios"/>
                <a:sym typeface="Helios"/>
              </a:rPr>
              <a:t>6. Marital Status Influence</a:t>
            </a:r>
          </a:p>
          <a:p>
            <a:pPr algn="l">
              <a:lnSpc>
                <a:spcPts val="4959"/>
              </a:lnSpc>
            </a:pPr>
            <a:r>
              <a:rPr lang="en-US" sz="3542">
                <a:solidFill>
                  <a:srgbClr val="FFFFFF"/>
                </a:solidFill>
                <a:latin typeface="Helios"/>
                <a:ea typeface="Helios"/>
                <a:cs typeface="Helios"/>
                <a:sym typeface="Helios"/>
              </a:rPr>
              <a:t>7. Employee Mobility</a:t>
            </a:r>
          </a:p>
        </p:txBody>
      </p:sp>
      <p:grpSp>
        <p:nvGrpSpPr>
          <p:cNvPr id="42" name="Group 42"/>
          <p:cNvGrpSpPr/>
          <p:nvPr/>
        </p:nvGrpSpPr>
        <p:grpSpPr>
          <a:xfrm>
            <a:off x="9450361" y="3849626"/>
            <a:ext cx="4173547" cy="4647413"/>
            <a:chOff x="0" y="0"/>
            <a:chExt cx="1099206" cy="1224010"/>
          </a:xfrm>
        </p:grpSpPr>
        <p:sp>
          <p:nvSpPr>
            <p:cNvPr id="43" name="Freeform 43"/>
            <p:cNvSpPr/>
            <p:nvPr/>
          </p:nvSpPr>
          <p:spPr>
            <a:xfrm>
              <a:off x="0" y="0"/>
              <a:ext cx="1099206" cy="1224010"/>
            </a:xfrm>
            <a:custGeom>
              <a:avLst/>
              <a:gdLst/>
              <a:ahLst/>
              <a:cxnLst/>
              <a:rect l="l" t="t" r="r" b="b"/>
              <a:pathLst>
                <a:path w="1099206" h="1224010">
                  <a:moveTo>
                    <a:pt x="0" y="0"/>
                  </a:moveTo>
                  <a:lnTo>
                    <a:pt x="1099206" y="0"/>
                  </a:lnTo>
                  <a:lnTo>
                    <a:pt x="1099206" y="1224010"/>
                  </a:lnTo>
                  <a:lnTo>
                    <a:pt x="0" y="1224010"/>
                  </a:lnTo>
                  <a:close/>
                </a:path>
              </a:pathLst>
            </a:custGeom>
            <a:solidFill>
              <a:srgbClr val="E4E4E4"/>
            </a:solidFill>
            <a:ln w="9525" cap="sq">
              <a:solidFill>
                <a:srgbClr val="2A2E3A"/>
              </a:solidFill>
              <a:prstDash val="solid"/>
              <a:miter/>
            </a:ln>
          </p:spPr>
        </p:sp>
        <p:sp>
          <p:nvSpPr>
            <p:cNvPr id="44" name="TextBox 44"/>
            <p:cNvSpPr txBox="1"/>
            <p:nvPr/>
          </p:nvSpPr>
          <p:spPr>
            <a:xfrm>
              <a:off x="0" y="-38100"/>
              <a:ext cx="1099206" cy="1262110"/>
            </a:xfrm>
            <a:prstGeom prst="rect">
              <a:avLst/>
            </a:prstGeom>
          </p:spPr>
          <p:txBody>
            <a:bodyPr lIns="50800" tIns="50800" rIns="50800" bIns="50800" rtlCol="0" anchor="ctr"/>
            <a:lstStyle/>
            <a:p>
              <a:pPr algn="ctr">
                <a:lnSpc>
                  <a:spcPts val="2100"/>
                </a:lnSpc>
              </a:pPr>
              <a:endParaRPr/>
            </a:p>
          </p:txBody>
        </p:sp>
      </p:grpSp>
      <p:grpSp>
        <p:nvGrpSpPr>
          <p:cNvPr id="45" name="Group 45"/>
          <p:cNvGrpSpPr/>
          <p:nvPr/>
        </p:nvGrpSpPr>
        <p:grpSpPr>
          <a:xfrm>
            <a:off x="10937292" y="4719229"/>
            <a:ext cx="1199685" cy="1199685"/>
            <a:chOff x="0" y="0"/>
            <a:chExt cx="1599580" cy="1599580"/>
          </a:xfrm>
        </p:grpSpPr>
        <p:grpSp>
          <p:nvGrpSpPr>
            <p:cNvPr id="46" name="Group 46"/>
            <p:cNvGrpSpPr/>
            <p:nvPr/>
          </p:nvGrpSpPr>
          <p:grpSpPr>
            <a:xfrm>
              <a:off x="0" y="0"/>
              <a:ext cx="1599580" cy="1599580"/>
              <a:chOff x="0" y="0"/>
              <a:chExt cx="812800" cy="812800"/>
            </a:xfrm>
          </p:grpSpPr>
          <p:sp>
            <p:nvSpPr>
              <p:cNvPr id="47" name="Freeform 4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8223B"/>
              </a:solidFill>
            </p:spPr>
          </p:sp>
          <p:sp>
            <p:nvSpPr>
              <p:cNvPr id="48" name="TextBox 48"/>
              <p:cNvSpPr txBox="1"/>
              <p:nvPr/>
            </p:nvSpPr>
            <p:spPr>
              <a:xfrm>
                <a:off x="76200" y="38100"/>
                <a:ext cx="660400" cy="698500"/>
              </a:xfrm>
              <a:prstGeom prst="rect">
                <a:avLst/>
              </a:prstGeom>
            </p:spPr>
            <p:txBody>
              <a:bodyPr lIns="50800" tIns="50800" rIns="50800" bIns="50800" rtlCol="0" anchor="ctr"/>
              <a:lstStyle/>
              <a:p>
                <a:pPr algn="ctr">
                  <a:lnSpc>
                    <a:spcPts val="2100"/>
                  </a:lnSpc>
                </a:pPr>
                <a:endParaRPr/>
              </a:p>
            </p:txBody>
          </p:sp>
        </p:grpSp>
        <p:sp>
          <p:nvSpPr>
            <p:cNvPr id="49" name="Freeform 49"/>
            <p:cNvSpPr/>
            <p:nvPr/>
          </p:nvSpPr>
          <p:spPr>
            <a:xfrm>
              <a:off x="367408" y="479827"/>
              <a:ext cx="864764" cy="639925"/>
            </a:xfrm>
            <a:custGeom>
              <a:avLst/>
              <a:gdLst/>
              <a:ahLst/>
              <a:cxnLst/>
              <a:rect l="l" t="t" r="r" b="b"/>
              <a:pathLst>
                <a:path w="864764" h="639925">
                  <a:moveTo>
                    <a:pt x="0" y="0"/>
                  </a:moveTo>
                  <a:lnTo>
                    <a:pt x="864764" y="0"/>
                  </a:lnTo>
                  <a:lnTo>
                    <a:pt x="864764" y="639926"/>
                  </a:lnTo>
                  <a:lnTo>
                    <a:pt x="0" y="639926"/>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grpSp>
      <p:grpSp>
        <p:nvGrpSpPr>
          <p:cNvPr id="50" name="Group 50"/>
          <p:cNvGrpSpPr/>
          <p:nvPr/>
        </p:nvGrpSpPr>
        <p:grpSpPr>
          <a:xfrm>
            <a:off x="9144000" y="6492579"/>
            <a:ext cx="4980438" cy="1503058"/>
            <a:chOff x="0" y="0"/>
            <a:chExt cx="6640584" cy="2004077"/>
          </a:xfrm>
        </p:grpSpPr>
        <p:sp>
          <p:nvSpPr>
            <p:cNvPr id="51" name="TextBox 51">
              <a:hlinkClick r:id="rId11" action="ppaction://hlinksldjump"/>
            </p:cNvPr>
            <p:cNvSpPr txBox="1"/>
            <p:nvPr/>
          </p:nvSpPr>
          <p:spPr>
            <a:xfrm>
              <a:off x="0" y="-9525"/>
              <a:ext cx="6640584" cy="1355725"/>
            </a:xfrm>
            <a:prstGeom prst="rect">
              <a:avLst/>
            </a:prstGeom>
          </p:spPr>
          <p:txBody>
            <a:bodyPr lIns="0" tIns="0" rIns="0" bIns="0" rtlCol="0" anchor="t">
              <a:spAutoFit/>
            </a:bodyPr>
            <a:lstStyle/>
            <a:p>
              <a:pPr algn="ctr">
                <a:lnSpc>
                  <a:spcPts val="4028"/>
                </a:lnSpc>
              </a:pPr>
              <a:r>
                <a:rPr lang="en-US" sz="3357" dirty="0">
                  <a:solidFill>
                    <a:srgbClr val="2A2E3A"/>
                  </a:solidFill>
                  <a:latin typeface="Helios Bold"/>
                  <a:ea typeface="Helios Bold"/>
                  <a:cs typeface="Helios Bold"/>
                  <a:sym typeface="Helios Bold"/>
                </a:rPr>
                <a:t>Marital Status</a:t>
              </a:r>
            </a:p>
            <a:p>
              <a:pPr marL="0" lvl="0" indent="0" algn="ctr">
                <a:lnSpc>
                  <a:spcPts val="4028"/>
                </a:lnSpc>
                <a:spcBef>
                  <a:spcPct val="0"/>
                </a:spcBef>
              </a:pPr>
              <a:r>
                <a:rPr lang="en-US" sz="3357" dirty="0">
                  <a:solidFill>
                    <a:srgbClr val="2A2E3A"/>
                  </a:solidFill>
                  <a:latin typeface="Helios Bold"/>
                  <a:ea typeface="Helios Bold"/>
                  <a:cs typeface="Helios Bold"/>
                  <a:sym typeface="Helios Bold"/>
                </a:rPr>
                <a:t> Influence</a:t>
              </a:r>
            </a:p>
          </p:txBody>
        </p:sp>
        <p:sp>
          <p:nvSpPr>
            <p:cNvPr id="52" name="TextBox 52"/>
            <p:cNvSpPr txBox="1"/>
            <p:nvPr/>
          </p:nvSpPr>
          <p:spPr>
            <a:xfrm>
              <a:off x="0" y="1515763"/>
              <a:ext cx="6640584" cy="488315"/>
            </a:xfrm>
            <a:prstGeom prst="rect">
              <a:avLst/>
            </a:prstGeom>
          </p:spPr>
          <p:txBody>
            <a:bodyPr lIns="0" tIns="0" rIns="0" bIns="0" rtlCol="0" anchor="t">
              <a:spAutoFit/>
            </a:bodyPr>
            <a:lstStyle/>
            <a:p>
              <a:pPr algn="ctr">
                <a:lnSpc>
                  <a:spcPts val="3167"/>
                </a:lnSpc>
              </a:pPr>
              <a:endParaRPr/>
            </a:p>
          </p:txBody>
        </p:sp>
      </p:grpSp>
      <p:grpSp>
        <p:nvGrpSpPr>
          <p:cNvPr id="53" name="Group 42">
            <a:extLst>
              <a:ext uri="{FF2B5EF4-FFF2-40B4-BE49-F238E27FC236}">
                <a16:creationId xmlns:a16="http://schemas.microsoft.com/office/drawing/2014/main" id="{52F23ABB-5A0C-88EC-9A98-6B6E006B810F}"/>
              </a:ext>
            </a:extLst>
          </p:cNvPr>
          <p:cNvGrpSpPr/>
          <p:nvPr/>
        </p:nvGrpSpPr>
        <p:grpSpPr>
          <a:xfrm>
            <a:off x="13814230" y="9258300"/>
            <a:ext cx="5765006" cy="1028700"/>
            <a:chOff x="0" y="0"/>
            <a:chExt cx="7686674" cy="1371600"/>
          </a:xfrm>
        </p:grpSpPr>
        <p:grpSp>
          <p:nvGrpSpPr>
            <p:cNvPr id="54" name="Group 43">
              <a:extLst>
                <a:ext uri="{FF2B5EF4-FFF2-40B4-BE49-F238E27FC236}">
                  <a16:creationId xmlns:a16="http://schemas.microsoft.com/office/drawing/2014/main" id="{679EC1CF-B1FD-6B21-CE34-23A108A65519}"/>
                </a:ext>
              </a:extLst>
            </p:cNvPr>
            <p:cNvGrpSpPr/>
            <p:nvPr/>
          </p:nvGrpSpPr>
          <p:grpSpPr>
            <a:xfrm>
              <a:off x="0" y="0"/>
              <a:ext cx="7686674" cy="1371600"/>
              <a:chOff x="0" y="0"/>
              <a:chExt cx="1049690" cy="187305"/>
            </a:xfrm>
          </p:grpSpPr>
          <p:sp>
            <p:nvSpPr>
              <p:cNvPr id="56" name="Freeform 44">
                <a:extLst>
                  <a:ext uri="{FF2B5EF4-FFF2-40B4-BE49-F238E27FC236}">
                    <a16:creationId xmlns:a16="http://schemas.microsoft.com/office/drawing/2014/main" id="{853C483F-62D7-81DC-5356-52B7FF2925AD}"/>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sp>
          <p:sp>
            <p:nvSpPr>
              <p:cNvPr id="57" name="TextBox 45">
                <a:extLst>
                  <a:ext uri="{FF2B5EF4-FFF2-40B4-BE49-F238E27FC236}">
                    <a16:creationId xmlns:a16="http://schemas.microsoft.com/office/drawing/2014/main" id="{07E0CD7A-3733-616B-D931-DBD704ECA227}"/>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55" name="TextBox 46">
              <a:hlinkClick r:id="rId12" action="ppaction://hlinksldjump"/>
              <a:extLst>
                <a:ext uri="{FF2B5EF4-FFF2-40B4-BE49-F238E27FC236}">
                  <a16:creationId xmlns:a16="http://schemas.microsoft.com/office/drawing/2014/main" id="{BBE276E0-9E79-C3F7-B558-3FB94992C976}"/>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dirty="0">
                  <a:solidFill>
                    <a:srgbClr val="FFFFFF"/>
                  </a:solidFill>
                  <a:latin typeface="Helios Bold"/>
                  <a:sym typeface="Helios Bold"/>
                </a:rPr>
                <a:t>Back </a:t>
              </a:r>
              <a:r>
                <a:rPr lang="en-US" dirty="0">
                  <a:solidFill>
                    <a:srgbClr val="FFFFFF"/>
                  </a:solidFill>
                  <a:latin typeface="Helios Bold"/>
                  <a:sym typeface="Helios Bold"/>
                  <a:hlinkClick r:id="rId12" action="ppaction://hlinksldjump">
                    <a:extLst>
                      <a:ext uri="{A12FA001-AC4F-418D-AE19-62706E023703}">
                        <ahyp:hlinkClr xmlns:ahyp="http://schemas.microsoft.com/office/drawing/2018/hyperlinkcolor" val="tx"/>
                      </a:ext>
                    </a:extLst>
                  </a:hlinkClick>
                </a:rPr>
                <a:t>to</a:t>
              </a:r>
              <a:r>
                <a:rPr lang="en-US" dirty="0">
                  <a:solidFill>
                    <a:srgbClr val="FFFFFF"/>
                  </a:solidFill>
                  <a:latin typeface="Helios Bold"/>
                  <a:sym typeface="Helios Bold"/>
                </a:rPr>
                <a:t> </a:t>
              </a:r>
              <a:r>
                <a:rPr lang="en-US" sz="1800" dirty="0">
                  <a:solidFill>
                    <a:srgbClr val="FFFFFF"/>
                  </a:solidFill>
                  <a:latin typeface="Helios Bold"/>
                  <a:ea typeface="Helios Bold"/>
                  <a:cs typeface="Helios Bold"/>
                  <a:sym typeface="Helios Bold"/>
                </a:rPr>
                <a:t>Agenda</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188300" cy="10287000"/>
          </a:xfrm>
          <a:custGeom>
            <a:avLst/>
            <a:gdLst/>
            <a:ahLst/>
            <a:cxnLst/>
            <a:rect l="l" t="t" r="r" b="b"/>
            <a:pathLst>
              <a:path w="6188300" h="10287000">
                <a:moveTo>
                  <a:pt x="0" y="0"/>
                </a:moveTo>
                <a:lnTo>
                  <a:pt x="6188300" y="0"/>
                </a:lnTo>
                <a:lnTo>
                  <a:pt x="6188300" y="10287000"/>
                </a:lnTo>
                <a:lnTo>
                  <a:pt x="0" y="10287000"/>
                </a:lnTo>
                <a:lnTo>
                  <a:pt x="0" y="0"/>
                </a:lnTo>
                <a:close/>
              </a:path>
            </a:pathLst>
          </a:custGeom>
          <a:blipFill>
            <a:blip r:embed="rId2"/>
            <a:stretch>
              <a:fillRect r="-10822"/>
            </a:stretch>
          </a:blipFill>
        </p:spPr>
      </p:sp>
      <p:sp>
        <p:nvSpPr>
          <p:cNvPr id="3" name="TextBox 3"/>
          <p:cNvSpPr txBox="1"/>
          <p:nvPr/>
        </p:nvSpPr>
        <p:spPr>
          <a:xfrm>
            <a:off x="7480918" y="1838375"/>
            <a:ext cx="7285740" cy="2571750"/>
          </a:xfrm>
          <a:prstGeom prst="rect">
            <a:avLst/>
          </a:prstGeom>
        </p:spPr>
        <p:txBody>
          <a:bodyPr lIns="0" tIns="0" rIns="0" bIns="0" rtlCol="0" anchor="t">
            <a:spAutoFit/>
          </a:bodyPr>
          <a:lstStyle/>
          <a:p>
            <a:pPr algn="l">
              <a:lnSpc>
                <a:spcPts val="10199"/>
              </a:lnSpc>
            </a:pPr>
            <a:r>
              <a:rPr lang="en-US" sz="8499">
                <a:solidFill>
                  <a:srgbClr val="A20E20"/>
                </a:solidFill>
                <a:latin typeface="TT Hoves Bold"/>
                <a:ea typeface="TT Hoves Bold"/>
                <a:cs typeface="TT Hoves Bold"/>
                <a:sym typeface="TT Hoves Bold"/>
              </a:rPr>
              <a:t>Employee Attrition</a:t>
            </a:r>
          </a:p>
        </p:txBody>
      </p:sp>
      <p:grpSp>
        <p:nvGrpSpPr>
          <p:cNvPr id="4" name="Group 4"/>
          <p:cNvGrpSpPr/>
          <p:nvPr/>
        </p:nvGrpSpPr>
        <p:grpSpPr>
          <a:xfrm>
            <a:off x="6821670" y="5966205"/>
            <a:ext cx="11315022" cy="2257998"/>
            <a:chOff x="0" y="0"/>
            <a:chExt cx="15086696" cy="3010664"/>
          </a:xfrm>
        </p:grpSpPr>
        <p:grpSp>
          <p:nvGrpSpPr>
            <p:cNvPr id="5" name="Group 5"/>
            <p:cNvGrpSpPr/>
            <p:nvPr/>
          </p:nvGrpSpPr>
          <p:grpSpPr>
            <a:xfrm rot="-5400000">
              <a:off x="-243660" y="1191128"/>
              <a:ext cx="1115728" cy="628408"/>
              <a:chOff x="0" y="0"/>
              <a:chExt cx="812800" cy="457791"/>
            </a:xfrm>
          </p:grpSpPr>
          <p:sp>
            <p:nvSpPr>
              <p:cNvPr id="6" name="Freeform 6"/>
              <p:cNvSpPr/>
              <p:nvPr/>
            </p:nvSpPr>
            <p:spPr>
              <a:xfrm>
                <a:off x="0" y="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7" name="TextBox 7"/>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8" name="TextBox 8"/>
            <p:cNvSpPr txBox="1"/>
            <p:nvPr/>
          </p:nvSpPr>
          <p:spPr>
            <a:xfrm>
              <a:off x="1789665" y="-95250"/>
              <a:ext cx="13297032" cy="3105914"/>
            </a:xfrm>
            <a:prstGeom prst="rect">
              <a:avLst/>
            </a:prstGeom>
          </p:spPr>
          <p:txBody>
            <a:bodyPr lIns="0" tIns="0" rIns="0" bIns="0" rtlCol="0" anchor="t">
              <a:spAutoFit/>
            </a:bodyPr>
            <a:lstStyle/>
            <a:p>
              <a:pPr algn="l">
                <a:lnSpc>
                  <a:spcPts val="6268"/>
                </a:lnSpc>
              </a:pPr>
              <a:r>
                <a:rPr lang="en-US" sz="4477">
                  <a:solidFill>
                    <a:srgbClr val="2A2E3A"/>
                  </a:solidFill>
                  <a:latin typeface="Helios"/>
                  <a:ea typeface="Helios"/>
                  <a:cs typeface="Helios"/>
                  <a:sym typeface="Helios"/>
                </a:rPr>
                <a:t>Analyze the factors contributing to employee attrition to identify patterns and preventive measures.</a:t>
              </a:r>
            </a:p>
          </p:txBody>
        </p:sp>
      </p:grpSp>
      <p:sp>
        <p:nvSpPr>
          <p:cNvPr id="9" name="TextBox 9"/>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grpSp>
        <p:nvGrpSpPr>
          <p:cNvPr id="15" name="Group 42">
            <a:extLst>
              <a:ext uri="{FF2B5EF4-FFF2-40B4-BE49-F238E27FC236}">
                <a16:creationId xmlns:a16="http://schemas.microsoft.com/office/drawing/2014/main" id="{7AAB53BC-2A6F-6B44-CD0E-AC05C23BB2F1}"/>
              </a:ext>
            </a:extLst>
          </p:cNvPr>
          <p:cNvGrpSpPr/>
          <p:nvPr/>
        </p:nvGrpSpPr>
        <p:grpSpPr>
          <a:xfrm>
            <a:off x="13814230" y="9258300"/>
            <a:ext cx="5765006" cy="1028700"/>
            <a:chOff x="0" y="0"/>
            <a:chExt cx="7686674" cy="1371600"/>
          </a:xfrm>
        </p:grpSpPr>
        <p:grpSp>
          <p:nvGrpSpPr>
            <p:cNvPr id="16" name="Group 43">
              <a:extLst>
                <a:ext uri="{FF2B5EF4-FFF2-40B4-BE49-F238E27FC236}">
                  <a16:creationId xmlns:a16="http://schemas.microsoft.com/office/drawing/2014/main" id="{CD108430-3D48-94D0-7F75-7AA33EFFCACB}"/>
                </a:ext>
              </a:extLst>
            </p:cNvPr>
            <p:cNvGrpSpPr/>
            <p:nvPr/>
          </p:nvGrpSpPr>
          <p:grpSpPr>
            <a:xfrm>
              <a:off x="0" y="0"/>
              <a:ext cx="7686674" cy="1371600"/>
              <a:chOff x="0" y="0"/>
              <a:chExt cx="1049690" cy="187305"/>
            </a:xfrm>
          </p:grpSpPr>
          <p:sp>
            <p:nvSpPr>
              <p:cNvPr id="18" name="Freeform 44">
                <a:extLst>
                  <a:ext uri="{FF2B5EF4-FFF2-40B4-BE49-F238E27FC236}">
                    <a16:creationId xmlns:a16="http://schemas.microsoft.com/office/drawing/2014/main" id="{05A6B32E-054B-0C0B-BD4B-0817736BB155}"/>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txBody>
              <a:bodyPr/>
              <a:lstStyle/>
              <a:p>
                <a:endParaRPr lang="en-IN" dirty="0"/>
              </a:p>
            </p:txBody>
          </p:sp>
          <p:sp>
            <p:nvSpPr>
              <p:cNvPr id="19" name="TextBox 45">
                <a:extLst>
                  <a:ext uri="{FF2B5EF4-FFF2-40B4-BE49-F238E27FC236}">
                    <a16:creationId xmlns:a16="http://schemas.microsoft.com/office/drawing/2014/main" id="{EA0E27A0-82A9-252B-5E51-8501CD5B03A4}"/>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7" name="TextBox 46">
              <a:hlinkClick r:id="rId3" action="ppaction://hlinksldjump"/>
              <a:extLst>
                <a:ext uri="{FF2B5EF4-FFF2-40B4-BE49-F238E27FC236}">
                  <a16:creationId xmlns:a16="http://schemas.microsoft.com/office/drawing/2014/main" id="{02590195-4EB6-2151-0377-CF40EDBC0DC0}"/>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sz="1800" dirty="0">
                  <a:solidFill>
                    <a:srgbClr val="FFFFFF"/>
                  </a:solidFill>
                  <a:latin typeface="Helios Bold"/>
                  <a:ea typeface="Helios Bold"/>
                  <a:cs typeface="Helios Bold"/>
                  <a:sym typeface="Helios Bold"/>
                </a:rPr>
                <a:t>Back to Objective</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188300" cy="10287000"/>
          </a:xfrm>
          <a:custGeom>
            <a:avLst/>
            <a:gdLst/>
            <a:ahLst/>
            <a:cxnLst/>
            <a:rect l="l" t="t" r="r" b="b"/>
            <a:pathLst>
              <a:path w="6188300" h="10287000">
                <a:moveTo>
                  <a:pt x="0" y="0"/>
                </a:moveTo>
                <a:lnTo>
                  <a:pt x="6188300" y="0"/>
                </a:lnTo>
                <a:lnTo>
                  <a:pt x="6188300" y="10287000"/>
                </a:lnTo>
                <a:lnTo>
                  <a:pt x="0" y="10287000"/>
                </a:lnTo>
                <a:lnTo>
                  <a:pt x="0" y="0"/>
                </a:lnTo>
                <a:close/>
              </a:path>
            </a:pathLst>
          </a:custGeom>
          <a:blipFill>
            <a:blip r:embed="rId2"/>
            <a:stretch>
              <a:fillRect r="-10822"/>
            </a:stretch>
          </a:blipFill>
        </p:spPr>
      </p:sp>
      <p:sp>
        <p:nvSpPr>
          <p:cNvPr id="3" name="TextBox 3"/>
          <p:cNvSpPr txBox="1"/>
          <p:nvPr/>
        </p:nvSpPr>
        <p:spPr>
          <a:xfrm>
            <a:off x="7480918" y="1838375"/>
            <a:ext cx="7285740" cy="2571750"/>
          </a:xfrm>
          <a:prstGeom prst="rect">
            <a:avLst/>
          </a:prstGeom>
        </p:spPr>
        <p:txBody>
          <a:bodyPr lIns="0" tIns="0" rIns="0" bIns="0" rtlCol="0" anchor="t">
            <a:spAutoFit/>
          </a:bodyPr>
          <a:lstStyle/>
          <a:p>
            <a:pPr algn="l">
              <a:lnSpc>
                <a:spcPts val="10199"/>
              </a:lnSpc>
            </a:pPr>
            <a:r>
              <a:rPr lang="en-US" sz="8499">
                <a:solidFill>
                  <a:srgbClr val="A20E20"/>
                </a:solidFill>
                <a:latin typeface="TT Hoves Bold"/>
                <a:ea typeface="TT Hoves Bold"/>
                <a:cs typeface="TT Hoves Bold"/>
                <a:sym typeface="TT Hoves Bold"/>
              </a:rPr>
              <a:t>Work-Life Balance</a:t>
            </a:r>
          </a:p>
        </p:txBody>
      </p:sp>
      <p:grpSp>
        <p:nvGrpSpPr>
          <p:cNvPr id="4" name="Group 4"/>
          <p:cNvGrpSpPr/>
          <p:nvPr/>
        </p:nvGrpSpPr>
        <p:grpSpPr>
          <a:xfrm>
            <a:off x="6821670" y="5570917"/>
            <a:ext cx="11315022" cy="3048573"/>
            <a:chOff x="0" y="0"/>
            <a:chExt cx="15086696" cy="4064764"/>
          </a:xfrm>
        </p:grpSpPr>
        <p:grpSp>
          <p:nvGrpSpPr>
            <p:cNvPr id="5" name="Group 5"/>
            <p:cNvGrpSpPr/>
            <p:nvPr/>
          </p:nvGrpSpPr>
          <p:grpSpPr>
            <a:xfrm rot="-5400000">
              <a:off x="-243660" y="1718178"/>
              <a:ext cx="1115728" cy="628408"/>
              <a:chOff x="0" y="0"/>
              <a:chExt cx="812800" cy="457791"/>
            </a:xfrm>
          </p:grpSpPr>
          <p:sp>
            <p:nvSpPr>
              <p:cNvPr id="6" name="Freeform 6"/>
              <p:cNvSpPr/>
              <p:nvPr/>
            </p:nvSpPr>
            <p:spPr>
              <a:xfrm>
                <a:off x="0" y="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7" name="TextBox 7"/>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8" name="TextBox 8"/>
            <p:cNvSpPr txBox="1"/>
            <p:nvPr/>
          </p:nvSpPr>
          <p:spPr>
            <a:xfrm>
              <a:off x="1789665" y="-95250"/>
              <a:ext cx="13297032" cy="4160014"/>
            </a:xfrm>
            <a:prstGeom prst="rect">
              <a:avLst/>
            </a:prstGeom>
          </p:spPr>
          <p:txBody>
            <a:bodyPr lIns="0" tIns="0" rIns="0" bIns="0" rtlCol="0" anchor="t">
              <a:spAutoFit/>
            </a:bodyPr>
            <a:lstStyle/>
            <a:p>
              <a:pPr algn="l">
                <a:lnSpc>
                  <a:spcPts val="6268"/>
                </a:lnSpc>
              </a:pPr>
              <a:r>
                <a:rPr lang="en-US" sz="4477">
                  <a:solidFill>
                    <a:srgbClr val="2A2E3A"/>
                  </a:solidFill>
                  <a:latin typeface="Helios"/>
                  <a:ea typeface="Helios"/>
                  <a:cs typeface="Helios"/>
                  <a:sym typeface="Helios"/>
                </a:rPr>
                <a:t>Evaluate employee satisfaction concerning work-life balance to propose initiatives that improve overall satisfaction.</a:t>
              </a:r>
            </a:p>
          </p:txBody>
        </p:sp>
      </p:grpSp>
      <p:sp>
        <p:nvSpPr>
          <p:cNvPr id="9" name="TextBox 9"/>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grpSp>
        <p:nvGrpSpPr>
          <p:cNvPr id="10" name="Group 42">
            <a:extLst>
              <a:ext uri="{FF2B5EF4-FFF2-40B4-BE49-F238E27FC236}">
                <a16:creationId xmlns:a16="http://schemas.microsoft.com/office/drawing/2014/main" id="{ACE386FD-D30E-799E-84BE-64DEC86C7BBD}"/>
              </a:ext>
            </a:extLst>
          </p:cNvPr>
          <p:cNvGrpSpPr/>
          <p:nvPr/>
        </p:nvGrpSpPr>
        <p:grpSpPr>
          <a:xfrm>
            <a:off x="13814230" y="9258300"/>
            <a:ext cx="5765006" cy="1028700"/>
            <a:chOff x="0" y="0"/>
            <a:chExt cx="7686674" cy="1371600"/>
          </a:xfrm>
        </p:grpSpPr>
        <p:grpSp>
          <p:nvGrpSpPr>
            <p:cNvPr id="11" name="Group 43">
              <a:extLst>
                <a:ext uri="{FF2B5EF4-FFF2-40B4-BE49-F238E27FC236}">
                  <a16:creationId xmlns:a16="http://schemas.microsoft.com/office/drawing/2014/main" id="{2757595E-0163-5A81-F3E7-67A60E1200AC}"/>
                </a:ext>
              </a:extLst>
            </p:cNvPr>
            <p:cNvGrpSpPr/>
            <p:nvPr/>
          </p:nvGrpSpPr>
          <p:grpSpPr>
            <a:xfrm>
              <a:off x="0" y="0"/>
              <a:ext cx="7686674" cy="1371600"/>
              <a:chOff x="0" y="0"/>
              <a:chExt cx="1049690" cy="187305"/>
            </a:xfrm>
          </p:grpSpPr>
          <p:sp>
            <p:nvSpPr>
              <p:cNvPr id="13" name="Freeform 44">
                <a:extLst>
                  <a:ext uri="{FF2B5EF4-FFF2-40B4-BE49-F238E27FC236}">
                    <a16:creationId xmlns:a16="http://schemas.microsoft.com/office/drawing/2014/main" id="{0AE59B1C-A5BD-BC1B-D5C2-F1091FC73D8E}"/>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txBody>
              <a:bodyPr/>
              <a:lstStyle/>
              <a:p>
                <a:endParaRPr lang="en-IN" dirty="0"/>
              </a:p>
            </p:txBody>
          </p:sp>
          <p:sp>
            <p:nvSpPr>
              <p:cNvPr id="14" name="TextBox 45">
                <a:extLst>
                  <a:ext uri="{FF2B5EF4-FFF2-40B4-BE49-F238E27FC236}">
                    <a16:creationId xmlns:a16="http://schemas.microsoft.com/office/drawing/2014/main" id="{EAC6E069-E472-921B-8009-942A7B958F51}"/>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2" name="TextBox 46">
              <a:hlinkClick r:id="rId3" action="ppaction://hlinksldjump"/>
              <a:extLst>
                <a:ext uri="{FF2B5EF4-FFF2-40B4-BE49-F238E27FC236}">
                  <a16:creationId xmlns:a16="http://schemas.microsoft.com/office/drawing/2014/main" id="{85F3C960-8B89-FBF2-9DE5-672D98BCF7EA}"/>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sz="1800" dirty="0">
                  <a:solidFill>
                    <a:srgbClr val="FFFFFF"/>
                  </a:solidFill>
                  <a:latin typeface="Helios Bold"/>
                  <a:ea typeface="Helios Bold"/>
                  <a:cs typeface="Helios Bold"/>
                  <a:sym typeface="Helios Bold"/>
                </a:rPr>
                <a:t>Back to Objective</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188300" cy="10287000"/>
          </a:xfrm>
          <a:custGeom>
            <a:avLst/>
            <a:gdLst/>
            <a:ahLst/>
            <a:cxnLst/>
            <a:rect l="l" t="t" r="r" b="b"/>
            <a:pathLst>
              <a:path w="6188300" h="10287000">
                <a:moveTo>
                  <a:pt x="0" y="0"/>
                </a:moveTo>
                <a:lnTo>
                  <a:pt x="6188300" y="0"/>
                </a:lnTo>
                <a:lnTo>
                  <a:pt x="6188300" y="10287000"/>
                </a:lnTo>
                <a:lnTo>
                  <a:pt x="0" y="10287000"/>
                </a:lnTo>
                <a:lnTo>
                  <a:pt x="0" y="0"/>
                </a:lnTo>
                <a:close/>
              </a:path>
            </a:pathLst>
          </a:custGeom>
          <a:blipFill>
            <a:blip r:embed="rId2"/>
            <a:stretch>
              <a:fillRect r="-10822"/>
            </a:stretch>
          </a:blipFill>
        </p:spPr>
      </p:sp>
      <p:sp>
        <p:nvSpPr>
          <p:cNvPr id="3" name="TextBox 3"/>
          <p:cNvSpPr txBox="1"/>
          <p:nvPr/>
        </p:nvSpPr>
        <p:spPr>
          <a:xfrm>
            <a:off x="7480918" y="1838375"/>
            <a:ext cx="7285740" cy="2571750"/>
          </a:xfrm>
          <a:prstGeom prst="rect">
            <a:avLst/>
          </a:prstGeom>
        </p:spPr>
        <p:txBody>
          <a:bodyPr lIns="0" tIns="0" rIns="0" bIns="0" rtlCol="0" anchor="t">
            <a:spAutoFit/>
          </a:bodyPr>
          <a:lstStyle/>
          <a:p>
            <a:pPr algn="l">
              <a:lnSpc>
                <a:spcPts val="10199"/>
              </a:lnSpc>
            </a:pPr>
            <a:r>
              <a:rPr lang="en-US" sz="8499">
                <a:solidFill>
                  <a:srgbClr val="A20E20"/>
                </a:solidFill>
                <a:latin typeface="TT Hoves Bold"/>
                <a:ea typeface="TT Hoves Bold"/>
                <a:cs typeface="TT Hoves Bold"/>
                <a:sym typeface="TT Hoves Bold"/>
              </a:rPr>
              <a:t>Diversity and Inclusion</a:t>
            </a:r>
          </a:p>
        </p:txBody>
      </p:sp>
      <p:grpSp>
        <p:nvGrpSpPr>
          <p:cNvPr id="4" name="Group 4"/>
          <p:cNvGrpSpPr/>
          <p:nvPr/>
        </p:nvGrpSpPr>
        <p:grpSpPr>
          <a:xfrm>
            <a:off x="6821670" y="6361492"/>
            <a:ext cx="11315022" cy="1467423"/>
            <a:chOff x="0" y="0"/>
            <a:chExt cx="15086696" cy="1956564"/>
          </a:xfrm>
        </p:grpSpPr>
        <p:grpSp>
          <p:nvGrpSpPr>
            <p:cNvPr id="5" name="Group 5"/>
            <p:cNvGrpSpPr/>
            <p:nvPr/>
          </p:nvGrpSpPr>
          <p:grpSpPr>
            <a:xfrm rot="-5400000">
              <a:off x="-243660" y="664078"/>
              <a:ext cx="1115728" cy="628408"/>
              <a:chOff x="0" y="0"/>
              <a:chExt cx="812800" cy="457791"/>
            </a:xfrm>
          </p:grpSpPr>
          <p:sp>
            <p:nvSpPr>
              <p:cNvPr id="6" name="Freeform 6"/>
              <p:cNvSpPr/>
              <p:nvPr/>
            </p:nvSpPr>
            <p:spPr>
              <a:xfrm>
                <a:off x="0" y="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7" name="TextBox 7"/>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8" name="TextBox 8"/>
            <p:cNvSpPr txBox="1"/>
            <p:nvPr/>
          </p:nvSpPr>
          <p:spPr>
            <a:xfrm>
              <a:off x="1789665" y="-95250"/>
              <a:ext cx="13297032" cy="2051814"/>
            </a:xfrm>
            <a:prstGeom prst="rect">
              <a:avLst/>
            </a:prstGeom>
          </p:spPr>
          <p:txBody>
            <a:bodyPr lIns="0" tIns="0" rIns="0" bIns="0" rtlCol="0" anchor="t">
              <a:spAutoFit/>
            </a:bodyPr>
            <a:lstStyle/>
            <a:p>
              <a:pPr algn="l">
                <a:lnSpc>
                  <a:spcPts val="6268"/>
                </a:lnSpc>
              </a:pPr>
              <a:r>
                <a:rPr lang="en-US" sz="4477">
                  <a:solidFill>
                    <a:srgbClr val="2A2E3A"/>
                  </a:solidFill>
                  <a:latin typeface="Helios"/>
                  <a:ea typeface="Helios"/>
                  <a:cs typeface="Helios"/>
                  <a:sym typeface="Helios"/>
                </a:rPr>
                <a:t>Measure and monitor diversity metrics to promote an inclusive workplace.</a:t>
              </a:r>
            </a:p>
          </p:txBody>
        </p:sp>
      </p:grpSp>
      <p:sp>
        <p:nvSpPr>
          <p:cNvPr id="9" name="TextBox 9"/>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grpSp>
        <p:nvGrpSpPr>
          <p:cNvPr id="10" name="Group 42">
            <a:extLst>
              <a:ext uri="{FF2B5EF4-FFF2-40B4-BE49-F238E27FC236}">
                <a16:creationId xmlns:a16="http://schemas.microsoft.com/office/drawing/2014/main" id="{ED1A3025-0CFA-E2E9-8AEA-934FD4F1C65C}"/>
              </a:ext>
            </a:extLst>
          </p:cNvPr>
          <p:cNvGrpSpPr/>
          <p:nvPr/>
        </p:nvGrpSpPr>
        <p:grpSpPr>
          <a:xfrm>
            <a:off x="13814230" y="9258300"/>
            <a:ext cx="5765006" cy="1028700"/>
            <a:chOff x="0" y="0"/>
            <a:chExt cx="7686674" cy="1371600"/>
          </a:xfrm>
        </p:grpSpPr>
        <p:grpSp>
          <p:nvGrpSpPr>
            <p:cNvPr id="11" name="Group 43">
              <a:extLst>
                <a:ext uri="{FF2B5EF4-FFF2-40B4-BE49-F238E27FC236}">
                  <a16:creationId xmlns:a16="http://schemas.microsoft.com/office/drawing/2014/main" id="{3B8A065C-6A70-D0C4-9879-B19C7DC058EC}"/>
                </a:ext>
              </a:extLst>
            </p:cNvPr>
            <p:cNvGrpSpPr/>
            <p:nvPr/>
          </p:nvGrpSpPr>
          <p:grpSpPr>
            <a:xfrm>
              <a:off x="0" y="0"/>
              <a:ext cx="7686674" cy="1371600"/>
              <a:chOff x="0" y="0"/>
              <a:chExt cx="1049690" cy="187305"/>
            </a:xfrm>
          </p:grpSpPr>
          <p:sp>
            <p:nvSpPr>
              <p:cNvPr id="13" name="Freeform 44">
                <a:extLst>
                  <a:ext uri="{FF2B5EF4-FFF2-40B4-BE49-F238E27FC236}">
                    <a16:creationId xmlns:a16="http://schemas.microsoft.com/office/drawing/2014/main" id="{6A789DA9-76D3-D485-1A14-AD8549165095}"/>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txBody>
              <a:bodyPr/>
              <a:lstStyle/>
              <a:p>
                <a:endParaRPr lang="en-IN" dirty="0"/>
              </a:p>
            </p:txBody>
          </p:sp>
          <p:sp>
            <p:nvSpPr>
              <p:cNvPr id="14" name="TextBox 45">
                <a:extLst>
                  <a:ext uri="{FF2B5EF4-FFF2-40B4-BE49-F238E27FC236}">
                    <a16:creationId xmlns:a16="http://schemas.microsoft.com/office/drawing/2014/main" id="{51DF2693-CC1C-BC27-4C0C-FD51D8ECC1C3}"/>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2" name="TextBox 46">
              <a:hlinkClick r:id="rId3" action="ppaction://hlinksldjump"/>
              <a:extLst>
                <a:ext uri="{FF2B5EF4-FFF2-40B4-BE49-F238E27FC236}">
                  <a16:creationId xmlns:a16="http://schemas.microsoft.com/office/drawing/2014/main" id="{29A85883-79AD-C564-7218-E3EF4678CD5D}"/>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sz="1800" dirty="0">
                  <a:solidFill>
                    <a:srgbClr val="FFFFFF"/>
                  </a:solidFill>
                  <a:latin typeface="Helios Bold"/>
                  <a:ea typeface="Helios Bold"/>
                  <a:cs typeface="Helios Bold"/>
                  <a:sym typeface="Helios Bold"/>
                </a:rPr>
                <a:t>Back to Objective</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188300" cy="10287000"/>
          </a:xfrm>
          <a:custGeom>
            <a:avLst/>
            <a:gdLst/>
            <a:ahLst/>
            <a:cxnLst/>
            <a:rect l="l" t="t" r="r" b="b"/>
            <a:pathLst>
              <a:path w="6188300" h="10287000">
                <a:moveTo>
                  <a:pt x="0" y="0"/>
                </a:moveTo>
                <a:lnTo>
                  <a:pt x="6188300" y="0"/>
                </a:lnTo>
                <a:lnTo>
                  <a:pt x="6188300" y="10287000"/>
                </a:lnTo>
                <a:lnTo>
                  <a:pt x="0" y="10287000"/>
                </a:lnTo>
                <a:lnTo>
                  <a:pt x="0" y="0"/>
                </a:lnTo>
                <a:close/>
              </a:path>
            </a:pathLst>
          </a:custGeom>
          <a:blipFill>
            <a:blip r:embed="rId2"/>
            <a:stretch>
              <a:fillRect r="-10822"/>
            </a:stretch>
          </a:blipFill>
        </p:spPr>
      </p:sp>
      <p:sp>
        <p:nvSpPr>
          <p:cNvPr id="3" name="TextBox 3"/>
          <p:cNvSpPr txBox="1"/>
          <p:nvPr/>
        </p:nvSpPr>
        <p:spPr>
          <a:xfrm>
            <a:off x="7480918" y="1838375"/>
            <a:ext cx="7285740" cy="2571750"/>
          </a:xfrm>
          <a:prstGeom prst="rect">
            <a:avLst/>
          </a:prstGeom>
        </p:spPr>
        <p:txBody>
          <a:bodyPr lIns="0" tIns="0" rIns="0" bIns="0" rtlCol="0" anchor="t">
            <a:spAutoFit/>
          </a:bodyPr>
          <a:lstStyle/>
          <a:p>
            <a:pPr algn="l">
              <a:lnSpc>
                <a:spcPts val="10199"/>
              </a:lnSpc>
            </a:pPr>
            <a:r>
              <a:rPr lang="en-US" sz="8499">
                <a:solidFill>
                  <a:srgbClr val="A20E20"/>
                </a:solidFill>
                <a:latin typeface="TT Hoves Bold"/>
                <a:ea typeface="TT Hoves Bold"/>
                <a:cs typeface="TT Hoves Bold"/>
                <a:sym typeface="TT Hoves Bold"/>
              </a:rPr>
              <a:t>Job Satisfaction</a:t>
            </a:r>
          </a:p>
        </p:txBody>
      </p:sp>
      <p:grpSp>
        <p:nvGrpSpPr>
          <p:cNvPr id="4" name="Group 4"/>
          <p:cNvGrpSpPr/>
          <p:nvPr/>
        </p:nvGrpSpPr>
        <p:grpSpPr>
          <a:xfrm>
            <a:off x="6821670" y="5966205"/>
            <a:ext cx="11315022" cy="2257998"/>
            <a:chOff x="0" y="0"/>
            <a:chExt cx="15086696" cy="3010664"/>
          </a:xfrm>
        </p:grpSpPr>
        <p:grpSp>
          <p:nvGrpSpPr>
            <p:cNvPr id="5" name="Group 5"/>
            <p:cNvGrpSpPr/>
            <p:nvPr/>
          </p:nvGrpSpPr>
          <p:grpSpPr>
            <a:xfrm rot="-5400000">
              <a:off x="-243660" y="1191128"/>
              <a:ext cx="1115728" cy="628408"/>
              <a:chOff x="0" y="0"/>
              <a:chExt cx="812800" cy="457791"/>
            </a:xfrm>
          </p:grpSpPr>
          <p:sp>
            <p:nvSpPr>
              <p:cNvPr id="6" name="Freeform 6"/>
              <p:cNvSpPr/>
              <p:nvPr/>
            </p:nvSpPr>
            <p:spPr>
              <a:xfrm>
                <a:off x="0" y="0"/>
                <a:ext cx="812800" cy="457791"/>
              </a:xfrm>
              <a:custGeom>
                <a:avLst/>
                <a:gdLst/>
                <a:ahLst/>
                <a:cxnLst/>
                <a:rect l="l" t="t" r="r" b="b"/>
                <a:pathLst>
                  <a:path w="812800" h="457791">
                    <a:moveTo>
                      <a:pt x="406400" y="457791"/>
                    </a:moveTo>
                    <a:lnTo>
                      <a:pt x="812800" y="0"/>
                    </a:lnTo>
                    <a:lnTo>
                      <a:pt x="0" y="0"/>
                    </a:lnTo>
                    <a:lnTo>
                      <a:pt x="406400" y="457791"/>
                    </a:lnTo>
                    <a:close/>
                  </a:path>
                </a:pathLst>
              </a:custGeom>
              <a:solidFill>
                <a:srgbClr val="E8223B"/>
              </a:solidFill>
            </p:spPr>
          </p:sp>
          <p:sp>
            <p:nvSpPr>
              <p:cNvPr id="7" name="TextBox 7"/>
              <p:cNvSpPr txBox="1"/>
              <p:nvPr/>
            </p:nvSpPr>
            <p:spPr>
              <a:xfrm>
                <a:off x="127000" y="23174"/>
                <a:ext cx="558800" cy="222071"/>
              </a:xfrm>
              <a:prstGeom prst="rect">
                <a:avLst/>
              </a:prstGeom>
            </p:spPr>
            <p:txBody>
              <a:bodyPr lIns="50800" tIns="50800" rIns="50800" bIns="50800" rtlCol="0" anchor="ctr"/>
              <a:lstStyle/>
              <a:p>
                <a:pPr algn="ctr">
                  <a:lnSpc>
                    <a:spcPts val="139"/>
                  </a:lnSpc>
                </a:pPr>
                <a:endParaRPr/>
              </a:p>
            </p:txBody>
          </p:sp>
        </p:grpSp>
        <p:sp>
          <p:nvSpPr>
            <p:cNvPr id="8" name="TextBox 8"/>
            <p:cNvSpPr txBox="1"/>
            <p:nvPr/>
          </p:nvSpPr>
          <p:spPr>
            <a:xfrm>
              <a:off x="1789665" y="-95250"/>
              <a:ext cx="13297032" cy="3105914"/>
            </a:xfrm>
            <a:prstGeom prst="rect">
              <a:avLst/>
            </a:prstGeom>
          </p:spPr>
          <p:txBody>
            <a:bodyPr lIns="0" tIns="0" rIns="0" bIns="0" rtlCol="0" anchor="t">
              <a:spAutoFit/>
            </a:bodyPr>
            <a:lstStyle/>
            <a:p>
              <a:pPr algn="l">
                <a:lnSpc>
                  <a:spcPts val="6268"/>
                </a:lnSpc>
              </a:pPr>
              <a:r>
                <a:rPr lang="en-US" sz="4477">
                  <a:solidFill>
                    <a:srgbClr val="2A2E3A"/>
                  </a:solidFill>
                  <a:latin typeface="Helios"/>
                  <a:ea typeface="Helios"/>
                  <a:cs typeface="Helios"/>
                  <a:sym typeface="Helios"/>
                </a:rPr>
                <a:t>Analyze various dimensions of job satisfaction to understand what drives employee happiness and productivity.</a:t>
              </a:r>
            </a:p>
          </p:txBody>
        </p:sp>
      </p:grpSp>
      <p:sp>
        <p:nvSpPr>
          <p:cNvPr id="9" name="TextBox 9"/>
          <p:cNvSpPr txBox="1"/>
          <p:nvPr/>
        </p:nvSpPr>
        <p:spPr>
          <a:xfrm>
            <a:off x="15271392" y="9607868"/>
            <a:ext cx="2023714" cy="300990"/>
          </a:xfrm>
          <a:prstGeom prst="rect">
            <a:avLst/>
          </a:prstGeom>
        </p:spPr>
        <p:txBody>
          <a:bodyPr lIns="0" tIns="0" rIns="0" bIns="0" rtlCol="0" anchor="t">
            <a:spAutoFit/>
          </a:bodyPr>
          <a:lstStyle/>
          <a:p>
            <a:pPr marL="0" lvl="0" indent="0" algn="r">
              <a:lnSpc>
                <a:spcPts val="2340"/>
              </a:lnSpc>
              <a:spcBef>
                <a:spcPct val="0"/>
              </a:spcBef>
            </a:pPr>
            <a:r>
              <a:rPr lang="en-US" sz="1800">
                <a:solidFill>
                  <a:srgbClr val="FFFFFF"/>
                </a:solidFill>
                <a:latin typeface="Helios Bold"/>
                <a:ea typeface="Helios Bold"/>
                <a:cs typeface="Helios Bold"/>
                <a:sym typeface="Helios Bold"/>
              </a:rPr>
              <a:t>Back to Agenda</a:t>
            </a:r>
          </a:p>
        </p:txBody>
      </p:sp>
      <p:grpSp>
        <p:nvGrpSpPr>
          <p:cNvPr id="15" name="Group 42">
            <a:extLst>
              <a:ext uri="{FF2B5EF4-FFF2-40B4-BE49-F238E27FC236}">
                <a16:creationId xmlns:a16="http://schemas.microsoft.com/office/drawing/2014/main" id="{FF24C6F3-330F-E1DB-4826-6366D5BA45FB}"/>
              </a:ext>
            </a:extLst>
          </p:cNvPr>
          <p:cNvGrpSpPr/>
          <p:nvPr/>
        </p:nvGrpSpPr>
        <p:grpSpPr>
          <a:xfrm>
            <a:off x="13814230" y="9258300"/>
            <a:ext cx="5765006" cy="1028700"/>
            <a:chOff x="0" y="0"/>
            <a:chExt cx="7686674" cy="1371600"/>
          </a:xfrm>
        </p:grpSpPr>
        <p:grpSp>
          <p:nvGrpSpPr>
            <p:cNvPr id="16" name="Group 43">
              <a:extLst>
                <a:ext uri="{FF2B5EF4-FFF2-40B4-BE49-F238E27FC236}">
                  <a16:creationId xmlns:a16="http://schemas.microsoft.com/office/drawing/2014/main" id="{CAA115E7-515C-DAFC-6EFC-C2584C013438}"/>
                </a:ext>
              </a:extLst>
            </p:cNvPr>
            <p:cNvGrpSpPr/>
            <p:nvPr/>
          </p:nvGrpSpPr>
          <p:grpSpPr>
            <a:xfrm>
              <a:off x="0" y="0"/>
              <a:ext cx="7686674" cy="1371600"/>
              <a:chOff x="0" y="0"/>
              <a:chExt cx="1049690" cy="187305"/>
            </a:xfrm>
          </p:grpSpPr>
          <p:sp>
            <p:nvSpPr>
              <p:cNvPr id="18" name="Freeform 44">
                <a:extLst>
                  <a:ext uri="{FF2B5EF4-FFF2-40B4-BE49-F238E27FC236}">
                    <a16:creationId xmlns:a16="http://schemas.microsoft.com/office/drawing/2014/main" id="{9A9F3C75-714A-1190-0351-8D5B91E2C281}"/>
                  </a:ext>
                </a:extLst>
              </p:cNvPr>
              <p:cNvSpPr/>
              <p:nvPr/>
            </p:nvSpPr>
            <p:spPr>
              <a:xfrm>
                <a:off x="0" y="0"/>
                <a:ext cx="1049690" cy="187305"/>
              </a:xfrm>
              <a:custGeom>
                <a:avLst/>
                <a:gdLst/>
                <a:ahLst/>
                <a:cxnLst/>
                <a:rect l="l" t="t" r="r" b="b"/>
                <a:pathLst>
                  <a:path w="1049690" h="187305">
                    <a:moveTo>
                      <a:pt x="203200" y="0"/>
                    </a:moveTo>
                    <a:lnTo>
                      <a:pt x="846490" y="0"/>
                    </a:lnTo>
                    <a:lnTo>
                      <a:pt x="1049690" y="187305"/>
                    </a:lnTo>
                    <a:lnTo>
                      <a:pt x="0" y="187305"/>
                    </a:lnTo>
                    <a:lnTo>
                      <a:pt x="203200" y="0"/>
                    </a:lnTo>
                    <a:close/>
                  </a:path>
                </a:pathLst>
              </a:custGeom>
              <a:solidFill>
                <a:srgbClr val="A20E20"/>
              </a:solidFill>
            </p:spPr>
            <p:txBody>
              <a:bodyPr/>
              <a:lstStyle/>
              <a:p>
                <a:endParaRPr lang="en-IN" dirty="0"/>
              </a:p>
            </p:txBody>
          </p:sp>
          <p:sp>
            <p:nvSpPr>
              <p:cNvPr id="19" name="TextBox 45">
                <a:extLst>
                  <a:ext uri="{FF2B5EF4-FFF2-40B4-BE49-F238E27FC236}">
                    <a16:creationId xmlns:a16="http://schemas.microsoft.com/office/drawing/2014/main" id="{1741E8FC-9CC5-E21A-4A43-D0F321D1462A}"/>
                  </a:ext>
                </a:extLst>
              </p:cNvPr>
              <p:cNvSpPr txBox="1"/>
              <p:nvPr/>
            </p:nvSpPr>
            <p:spPr>
              <a:xfrm>
                <a:off x="127000" y="-38100"/>
                <a:ext cx="795690" cy="225405"/>
              </a:xfrm>
              <a:prstGeom prst="rect">
                <a:avLst/>
              </a:prstGeom>
            </p:spPr>
            <p:txBody>
              <a:bodyPr lIns="50800" tIns="50800" rIns="50800" bIns="50800" rtlCol="0" anchor="ctr"/>
              <a:lstStyle/>
              <a:p>
                <a:pPr algn="ctr">
                  <a:lnSpc>
                    <a:spcPts val="2100"/>
                  </a:lnSpc>
                </a:pPr>
                <a:endParaRPr/>
              </a:p>
            </p:txBody>
          </p:sp>
        </p:grpSp>
        <p:sp>
          <p:nvSpPr>
            <p:cNvPr id="17" name="TextBox 46">
              <a:hlinkClick r:id="rId3" action="ppaction://hlinksldjump"/>
              <a:extLst>
                <a:ext uri="{FF2B5EF4-FFF2-40B4-BE49-F238E27FC236}">
                  <a16:creationId xmlns:a16="http://schemas.microsoft.com/office/drawing/2014/main" id="{A3F93464-647D-294F-AFAA-E95211B785BE}"/>
                </a:ext>
              </a:extLst>
            </p:cNvPr>
            <p:cNvSpPr txBox="1"/>
            <p:nvPr/>
          </p:nvSpPr>
          <p:spPr>
            <a:xfrm>
              <a:off x="1942882" y="475615"/>
              <a:ext cx="2698286" cy="367537"/>
            </a:xfrm>
            <a:prstGeom prst="rect">
              <a:avLst/>
            </a:prstGeom>
          </p:spPr>
          <p:txBody>
            <a:bodyPr lIns="0" tIns="0" rIns="0" bIns="0" rtlCol="0" anchor="t">
              <a:spAutoFit/>
            </a:bodyPr>
            <a:lstStyle/>
            <a:p>
              <a:pPr marL="0" lvl="0" indent="0" algn="r">
                <a:lnSpc>
                  <a:spcPts val="2340"/>
                </a:lnSpc>
                <a:spcBef>
                  <a:spcPct val="0"/>
                </a:spcBef>
              </a:pPr>
              <a:r>
                <a:rPr lang="en-US" sz="1800" dirty="0">
                  <a:solidFill>
                    <a:srgbClr val="FFFFFF"/>
                  </a:solidFill>
                  <a:latin typeface="Helios Bold"/>
                  <a:ea typeface="Helios Bold"/>
                  <a:cs typeface="Helios Bold"/>
                  <a:sym typeface="Helios Bold"/>
                </a:rPr>
                <a:t>Back to Objective</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TotalTime>
  <Words>779</Words>
  <Application>Microsoft Office PowerPoint</Application>
  <PresentationFormat>Custom</PresentationFormat>
  <Paragraphs>148</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Helios Bold</vt:lpstr>
      <vt:lpstr>Calibri</vt:lpstr>
      <vt:lpstr>TT Hoves Bold</vt:lpstr>
      <vt:lpstr>Aptos</vt:lpstr>
      <vt:lpstr>Helios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White Modern Geometric Simple Photo Business Company Presentation</dc:title>
  <dc:creator>Akshit Goyal</dc:creator>
  <cp:lastModifiedBy>Akshit Goyal</cp:lastModifiedBy>
  <cp:revision>7</cp:revision>
  <dcterms:created xsi:type="dcterms:W3CDTF">2006-08-16T00:00:00Z</dcterms:created>
  <dcterms:modified xsi:type="dcterms:W3CDTF">2024-08-24T07:48:10Z</dcterms:modified>
  <dc:identifier>DAGOrEKGrP4</dc:identifier>
</cp:coreProperties>
</file>

<file path=docProps/thumbnail.jpeg>
</file>